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</p:sldMasterIdLst>
  <p:sldIdLst>
    <p:sldId id="283" r:id="rId9"/>
    <p:sldId id="307" r:id="rId10"/>
    <p:sldId id="271" r:id="rId11"/>
    <p:sldId id="261" r:id="rId12"/>
    <p:sldId id="265" r:id="rId13"/>
    <p:sldId id="293" r:id="rId14"/>
    <p:sldId id="276" r:id="rId15"/>
    <p:sldId id="275" r:id="rId16"/>
    <p:sldId id="294" r:id="rId17"/>
    <p:sldId id="289" r:id="rId18"/>
    <p:sldId id="299" r:id="rId19"/>
    <p:sldId id="300" r:id="rId20"/>
    <p:sldId id="305" r:id="rId21"/>
    <p:sldId id="297" r:id="rId22"/>
    <p:sldId id="314" r:id="rId23"/>
    <p:sldId id="301" r:id="rId24"/>
    <p:sldId id="302" r:id="rId25"/>
    <p:sldId id="303" r:id="rId26"/>
    <p:sldId id="315" r:id="rId27"/>
    <p:sldId id="279" r:id="rId28"/>
    <p:sldId id="309" r:id="rId29"/>
    <p:sldId id="311" r:id="rId30"/>
    <p:sldId id="312" r:id="rId31"/>
    <p:sldId id="313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енчук Назар Володимирович" initials="РНВ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8FF"/>
    <a:srgbClr val="532476"/>
    <a:srgbClr val="99CCFF"/>
    <a:srgbClr val="FFD5D5"/>
    <a:srgbClr val="CCECFF"/>
    <a:srgbClr val="D6EDBD"/>
    <a:srgbClr val="CCE9AD"/>
    <a:srgbClr val="CCFFFF"/>
    <a:srgbClr val="AFDC7E"/>
    <a:srgbClr val="2F1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59" autoAdjust="0"/>
    <p:restoredTop sz="86380" autoAdjust="0"/>
  </p:normalViewPr>
  <p:slideViewPr>
    <p:cSldViewPr snapToGrid="0"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32451732225088E-2"/>
          <c:y val="0.11490398628262931"/>
          <c:w val="0.76627884328694951"/>
          <c:h val="0.77019202743474136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обсяг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Аркуш1!$A$2:$A$7</c:f>
              <c:strCache>
                <c:ptCount val="6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6108.7</c:v>
                </c:pt>
                <c:pt idx="1">
                  <c:v>3219.7</c:v>
                </c:pt>
                <c:pt idx="2">
                  <c:v>880.9</c:v>
                </c:pt>
                <c:pt idx="3">
                  <c:v>88.8</c:v>
                </c:pt>
                <c:pt idx="4">
                  <c:v>1559.5</c:v>
                </c:pt>
                <c:pt idx="5">
                  <c:v>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91590323369245474"/>
          <c:y val="7.7405538339653482E-2"/>
          <c:w val="6.7775227130710547E-2"/>
          <c:h val="0.8802761029733098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1T13:46:58.04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1T13:46:58.043" idx="3">
    <p:pos x="56" y="671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1T13:46:58.043" idx="6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11C81-F2D1-4464-A6B9-71B32FDF8F4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777EF1E-66BF-4812-A6ED-9D28260BB34E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реабілітаційних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дітям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Єдиному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центрі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реабілітаційних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міста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Коломиї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4ED6A-07C1-41D4-BE70-5F843A2D8959}" type="parTrans" cxnId="{3A5D2260-A966-450B-8CFF-D3244EB34E0E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D9F37-6B18-47D7-BC45-FA87806EAE27}" type="sibTrans" cxnId="{3A5D2260-A966-450B-8CFF-D3244EB34E0E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46C490-8A5C-424B-A7A8-6522470E4B6A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денного догляду особам з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Єдиному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центрі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реабілітаційних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міста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Коломиї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2E152-3A08-4B10-ABD6-E2A2A76C3D41}" type="parTrans" cxnId="{275FC980-E3F4-449B-9772-D2F2AD77BE0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282BC-36BB-4588-A184-E8A202F6655E}" type="sibTrans" cxnId="{275FC980-E3F4-449B-9772-D2F2AD77BE04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E1645-3325-4458-AA7D-ABBECEC0516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місцем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проживання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самообслуговування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похилим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віком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хворобою,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громадянам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перебувають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життєвих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обставинах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5A405-C05A-49E5-8F87-E6EFBA274BE3}" type="parTrans" cxnId="{5F490315-4656-432F-8439-B75877B7393A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D1214-6607-467B-B2FF-9666C4EAA0B1}" type="sibTrans" cxnId="{5F490315-4656-432F-8439-B75877B7393A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683DC-9E3B-4222-9A28-B966935BB58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дітям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сім'ям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опинились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життєвих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обставинах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потребують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сторонньої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748BB-7D73-4823-AB5F-B240CF15B7A6}" type="parTrans" cxnId="{DE5EE9AB-337A-40F8-9E60-BAD38D47EED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62AB0-DAC6-48FF-9043-15B37F53718C}" type="sibTrans" cxnId="{DE5EE9AB-337A-40F8-9E60-BAD38D47EEDD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2C78F-23F8-4AF9-AD38-DE3E75AF9A36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комунальних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енергоносіїв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будівель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Єдиного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ЦНРСП м.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Коломиї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вул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Я. Пстрака,2в,           С. Петлюри,24, Гетьманській,5 та І. Франка,18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FD615-20AF-4325-938E-A986A8E42F99}" type="parTrans" cxnId="{F445D879-0D16-4A24-B7B4-0B3152448CD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C0F0E-8B2B-4A85-BD37-69E9D77388B6}" type="sibTrans" cxnId="{F445D879-0D16-4A24-B7B4-0B3152448CD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52441-C215-4B85-821F-4AEA0CA00352}">
      <dgm:prSet custT="1"/>
      <dgm:spPr/>
      <dgm:t>
        <a:bodyPr/>
        <a:lstStyle/>
        <a:p>
          <a:pPr rtl="0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Придбання твердопаливного котла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9238C-3653-418F-8614-7DCD3E0C2C83}" type="parTrans" cxnId="{1AFEADD8-6C88-439F-856B-DBEB1EB19A1E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C11CE-1734-43D5-B188-B881428FCD1E}" type="sibTrans" cxnId="{1AFEADD8-6C88-439F-856B-DBEB1EB19A1E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80EC0-E2F5-42F6-A167-DCB05CE975E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Напрями бюджетної програми: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3AD3C-6D24-4121-9A9F-984264F9B56E}" type="parTrans" cxnId="{D274E19E-B33A-4D25-A6EF-3FEE9B7277E2}">
      <dgm:prSet/>
      <dgm:spPr/>
      <dgm:t>
        <a:bodyPr/>
        <a:lstStyle/>
        <a:p>
          <a:endParaRPr lang="ru-RU"/>
        </a:p>
      </dgm:t>
    </dgm:pt>
    <dgm:pt modelId="{03E5C7F6-278D-47D4-A1F9-940E40C89980}" type="sibTrans" cxnId="{D274E19E-B33A-4D25-A6EF-3FEE9B7277E2}">
      <dgm:prSet/>
      <dgm:spPr/>
      <dgm:t>
        <a:bodyPr/>
        <a:lstStyle/>
        <a:p>
          <a:endParaRPr lang="ru-RU"/>
        </a:p>
      </dgm:t>
    </dgm:pt>
    <dgm:pt modelId="{2FE82D06-1FD2-4672-9630-BB648EAF393D}" type="pres">
      <dgm:prSet presAssocID="{C5E11C81-F2D1-4464-A6B9-71B32FDF8F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45D174B-3B17-4033-86FC-AFB903ADD9F3}" type="pres">
      <dgm:prSet presAssocID="{C5E11C81-F2D1-4464-A6B9-71B32FDF8F48}" presName="Name1" presStyleCnt="0"/>
      <dgm:spPr/>
    </dgm:pt>
    <dgm:pt modelId="{974538EC-473E-4540-958A-DF0D4C5534C2}" type="pres">
      <dgm:prSet presAssocID="{C5E11C81-F2D1-4464-A6B9-71B32FDF8F48}" presName="cycle" presStyleCnt="0"/>
      <dgm:spPr/>
    </dgm:pt>
    <dgm:pt modelId="{BEC3980D-6718-4438-B0C1-589DA59A2891}" type="pres">
      <dgm:prSet presAssocID="{C5E11C81-F2D1-4464-A6B9-71B32FDF8F48}" presName="srcNode" presStyleLbl="node1" presStyleIdx="0" presStyleCnt="7"/>
      <dgm:spPr/>
    </dgm:pt>
    <dgm:pt modelId="{B3293CF0-DDA1-48F5-8F64-2DDEFEE80A99}" type="pres">
      <dgm:prSet presAssocID="{C5E11C81-F2D1-4464-A6B9-71B32FDF8F48}" presName="conn" presStyleLbl="parChTrans1D2" presStyleIdx="0" presStyleCnt="1"/>
      <dgm:spPr/>
      <dgm:t>
        <a:bodyPr/>
        <a:lstStyle/>
        <a:p>
          <a:endParaRPr lang="ru-RU"/>
        </a:p>
      </dgm:t>
    </dgm:pt>
    <dgm:pt modelId="{966D381C-B017-4F07-B61D-4A42ED938E03}" type="pres">
      <dgm:prSet presAssocID="{C5E11C81-F2D1-4464-A6B9-71B32FDF8F48}" presName="extraNode" presStyleLbl="node1" presStyleIdx="0" presStyleCnt="7"/>
      <dgm:spPr/>
    </dgm:pt>
    <dgm:pt modelId="{47F0DA92-0D3E-440E-9C65-4B531EF25606}" type="pres">
      <dgm:prSet presAssocID="{C5E11C81-F2D1-4464-A6B9-71B32FDF8F48}" presName="dstNode" presStyleLbl="node1" presStyleIdx="0" presStyleCnt="7"/>
      <dgm:spPr/>
    </dgm:pt>
    <dgm:pt modelId="{14A4A080-E16D-4BF6-971C-4F28215AC4B4}" type="pres">
      <dgm:prSet presAssocID="{B6C80EC0-E2F5-42F6-A167-DCB05CE975E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854F4-DBA1-495A-865F-06520C72EAD9}" type="pres">
      <dgm:prSet presAssocID="{B6C80EC0-E2F5-42F6-A167-DCB05CE975E8}" presName="accent_1" presStyleCnt="0"/>
      <dgm:spPr/>
    </dgm:pt>
    <dgm:pt modelId="{EC003214-1C19-4D1C-A4E0-8E525C1A239A}" type="pres">
      <dgm:prSet presAssocID="{B6C80EC0-E2F5-42F6-A167-DCB05CE975E8}" presName="accentRepeatNode" presStyleLbl="solidFgAcc1" presStyleIdx="0" presStyleCnt="7"/>
      <dgm:spPr/>
    </dgm:pt>
    <dgm:pt modelId="{CE78D194-8A48-4C9D-9B29-E8158D7778E3}" type="pres">
      <dgm:prSet presAssocID="{7777EF1E-66BF-4812-A6ED-9D28260BB34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6EF6F-9B60-4312-A60A-8A07C3132BCD}" type="pres">
      <dgm:prSet presAssocID="{7777EF1E-66BF-4812-A6ED-9D28260BB34E}" presName="accent_2" presStyleCnt="0"/>
      <dgm:spPr/>
    </dgm:pt>
    <dgm:pt modelId="{63632B94-5E5F-445B-8CBF-8C1375DA6F9B}" type="pres">
      <dgm:prSet presAssocID="{7777EF1E-66BF-4812-A6ED-9D28260BB34E}" presName="accentRepeatNode" presStyleLbl="solidFgAcc1" presStyleIdx="1" presStyleCnt="7"/>
      <dgm:spPr/>
    </dgm:pt>
    <dgm:pt modelId="{BBE16649-424D-4CA7-826C-E548E879F874}" type="pres">
      <dgm:prSet presAssocID="{BB46C490-8A5C-424B-A7A8-6522470E4B6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9769-FC6C-4EB3-9AB5-D4450A2FB5A8}" type="pres">
      <dgm:prSet presAssocID="{BB46C490-8A5C-424B-A7A8-6522470E4B6A}" presName="accent_3" presStyleCnt="0"/>
      <dgm:spPr/>
    </dgm:pt>
    <dgm:pt modelId="{2F770FEB-159B-4F8B-B0A9-4E8DC16EC0F0}" type="pres">
      <dgm:prSet presAssocID="{BB46C490-8A5C-424B-A7A8-6522470E4B6A}" presName="accentRepeatNode" presStyleLbl="solidFgAcc1" presStyleIdx="2" presStyleCnt="7"/>
      <dgm:spPr/>
    </dgm:pt>
    <dgm:pt modelId="{869A767B-1247-447A-9018-781DB1733836}" type="pres">
      <dgm:prSet presAssocID="{264E1645-3325-4458-AA7D-ABBECEC05164}" presName="text_4" presStyleLbl="node1" presStyleIdx="3" presStyleCnt="7" custScaleY="14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A5CA1-D23C-4D77-8D82-D69E4939DC82}" type="pres">
      <dgm:prSet presAssocID="{264E1645-3325-4458-AA7D-ABBECEC05164}" presName="accent_4" presStyleCnt="0"/>
      <dgm:spPr/>
    </dgm:pt>
    <dgm:pt modelId="{3124895E-9494-48E7-A2CF-606F0CD9F474}" type="pres">
      <dgm:prSet presAssocID="{264E1645-3325-4458-AA7D-ABBECEC05164}" presName="accentRepeatNode" presStyleLbl="solidFgAcc1" presStyleIdx="3" presStyleCnt="7"/>
      <dgm:spPr/>
    </dgm:pt>
    <dgm:pt modelId="{8227D1EA-A804-4389-AD64-BCDD52E2196C}" type="pres">
      <dgm:prSet presAssocID="{43B683DC-9E3B-4222-9A28-B966935BB58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5156A-3103-42B7-95EE-0153417A4DA6}" type="pres">
      <dgm:prSet presAssocID="{43B683DC-9E3B-4222-9A28-B966935BB586}" presName="accent_5" presStyleCnt="0"/>
      <dgm:spPr/>
    </dgm:pt>
    <dgm:pt modelId="{D689ADFE-D40E-47C5-85AB-E583BCCB17A7}" type="pres">
      <dgm:prSet presAssocID="{43B683DC-9E3B-4222-9A28-B966935BB586}" presName="accentRepeatNode" presStyleLbl="solidFgAcc1" presStyleIdx="4" presStyleCnt="7"/>
      <dgm:spPr/>
    </dgm:pt>
    <dgm:pt modelId="{750EB82D-BF40-4425-A7E8-89D5A5AC7E20}" type="pres">
      <dgm:prSet presAssocID="{8102C78F-23F8-4AF9-AD38-DE3E75AF9A3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FEFA1-D93C-4FC0-AE8B-5FBD045FD155}" type="pres">
      <dgm:prSet presAssocID="{8102C78F-23F8-4AF9-AD38-DE3E75AF9A36}" presName="accent_6" presStyleCnt="0"/>
      <dgm:spPr/>
    </dgm:pt>
    <dgm:pt modelId="{FF5171EC-EC59-40FD-8C67-A5BB20B4FC98}" type="pres">
      <dgm:prSet presAssocID="{8102C78F-23F8-4AF9-AD38-DE3E75AF9A36}" presName="accentRepeatNode" presStyleLbl="solidFgAcc1" presStyleIdx="5" presStyleCnt="7"/>
      <dgm:spPr/>
    </dgm:pt>
    <dgm:pt modelId="{14C03994-728E-4C20-AE14-0EA5823BB6AF}" type="pres">
      <dgm:prSet presAssocID="{51352441-C215-4B85-821F-4AEA0CA0035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F1FB6-C5AA-46B1-B187-E9DE66E521FC}" type="pres">
      <dgm:prSet presAssocID="{51352441-C215-4B85-821F-4AEA0CA00352}" presName="accent_7" presStyleCnt="0"/>
      <dgm:spPr/>
    </dgm:pt>
    <dgm:pt modelId="{A5A26B6B-F3A9-4B38-8680-A51E6D5196D2}" type="pres">
      <dgm:prSet presAssocID="{51352441-C215-4B85-821F-4AEA0CA00352}" presName="accentRepeatNode" presStyleLbl="solidFgAcc1" presStyleIdx="6" presStyleCnt="7"/>
      <dgm:spPr/>
    </dgm:pt>
  </dgm:ptLst>
  <dgm:cxnLst>
    <dgm:cxn modelId="{EF624CC0-3E26-47AA-97FB-3ECFE7C83006}" type="presOf" srcId="{8102C78F-23F8-4AF9-AD38-DE3E75AF9A36}" destId="{750EB82D-BF40-4425-A7E8-89D5A5AC7E20}" srcOrd="0" destOrd="0" presId="urn:microsoft.com/office/officeart/2008/layout/VerticalCurvedList"/>
    <dgm:cxn modelId="{747ECEEC-E2E6-49F2-8532-32F5DADB82A6}" type="presOf" srcId="{43B683DC-9E3B-4222-9A28-B966935BB586}" destId="{8227D1EA-A804-4389-AD64-BCDD52E2196C}" srcOrd="0" destOrd="0" presId="urn:microsoft.com/office/officeart/2008/layout/VerticalCurvedList"/>
    <dgm:cxn modelId="{44659B69-2329-43A9-9FA9-7B4E40D2F6D0}" type="presOf" srcId="{03E5C7F6-278D-47D4-A1F9-940E40C89980}" destId="{B3293CF0-DDA1-48F5-8F64-2DDEFEE80A99}" srcOrd="0" destOrd="0" presId="urn:microsoft.com/office/officeart/2008/layout/VerticalCurvedList"/>
    <dgm:cxn modelId="{1E5D6646-F16C-452A-919B-A9CFE343FBAB}" type="presOf" srcId="{B6C80EC0-E2F5-42F6-A167-DCB05CE975E8}" destId="{14A4A080-E16D-4BF6-971C-4F28215AC4B4}" srcOrd="0" destOrd="0" presId="urn:microsoft.com/office/officeart/2008/layout/VerticalCurvedList"/>
    <dgm:cxn modelId="{3A5D2260-A966-450B-8CFF-D3244EB34E0E}" srcId="{C5E11C81-F2D1-4464-A6B9-71B32FDF8F48}" destId="{7777EF1E-66BF-4812-A6ED-9D28260BB34E}" srcOrd="1" destOrd="0" parTransId="{AB54ED6A-07C1-41D4-BE70-5F843A2D8959}" sibTransId="{10ED9F37-6B18-47D7-BC45-FA87806EAE27}"/>
    <dgm:cxn modelId="{275FC980-E3F4-449B-9772-D2F2AD77BE04}" srcId="{C5E11C81-F2D1-4464-A6B9-71B32FDF8F48}" destId="{BB46C490-8A5C-424B-A7A8-6522470E4B6A}" srcOrd="2" destOrd="0" parTransId="{A232E152-3A08-4B10-ABD6-E2A2A76C3D41}" sibTransId="{150282BC-36BB-4588-A184-E8A202F6655E}"/>
    <dgm:cxn modelId="{83204982-1E68-449D-8ACB-0EE08E86A392}" type="presOf" srcId="{7777EF1E-66BF-4812-A6ED-9D28260BB34E}" destId="{CE78D194-8A48-4C9D-9B29-E8158D7778E3}" srcOrd="0" destOrd="0" presId="urn:microsoft.com/office/officeart/2008/layout/VerticalCurvedList"/>
    <dgm:cxn modelId="{190AD18E-411B-4A79-BE62-D0470A078C14}" type="presOf" srcId="{51352441-C215-4B85-821F-4AEA0CA00352}" destId="{14C03994-728E-4C20-AE14-0EA5823BB6AF}" srcOrd="0" destOrd="0" presId="urn:microsoft.com/office/officeart/2008/layout/VerticalCurvedList"/>
    <dgm:cxn modelId="{4BD26D63-C1FE-4F68-A4BA-E6A5043A71E8}" type="presOf" srcId="{BB46C490-8A5C-424B-A7A8-6522470E4B6A}" destId="{BBE16649-424D-4CA7-826C-E548E879F874}" srcOrd="0" destOrd="0" presId="urn:microsoft.com/office/officeart/2008/layout/VerticalCurvedList"/>
    <dgm:cxn modelId="{46C78AAE-B7A0-43F6-A69F-BF82DF0DD239}" type="presOf" srcId="{C5E11C81-F2D1-4464-A6B9-71B32FDF8F48}" destId="{2FE82D06-1FD2-4672-9630-BB648EAF393D}" srcOrd="0" destOrd="0" presId="urn:microsoft.com/office/officeart/2008/layout/VerticalCurvedList"/>
    <dgm:cxn modelId="{F445D879-0D16-4A24-B7B4-0B3152448CD7}" srcId="{C5E11C81-F2D1-4464-A6B9-71B32FDF8F48}" destId="{8102C78F-23F8-4AF9-AD38-DE3E75AF9A36}" srcOrd="5" destOrd="0" parTransId="{339FD615-20AF-4325-938E-A986A8E42F99}" sibTransId="{0E4C0F0E-8B2B-4A85-BD37-69E9D77388B6}"/>
    <dgm:cxn modelId="{1AFEADD8-6C88-439F-856B-DBEB1EB19A1E}" srcId="{C5E11C81-F2D1-4464-A6B9-71B32FDF8F48}" destId="{51352441-C215-4B85-821F-4AEA0CA00352}" srcOrd="6" destOrd="0" parTransId="{3AE9238C-3653-418F-8614-7DCD3E0C2C83}" sibTransId="{854C11CE-1734-43D5-B188-B881428FCD1E}"/>
    <dgm:cxn modelId="{5F490315-4656-432F-8439-B75877B7393A}" srcId="{C5E11C81-F2D1-4464-A6B9-71B32FDF8F48}" destId="{264E1645-3325-4458-AA7D-ABBECEC05164}" srcOrd="3" destOrd="0" parTransId="{2B25A405-C05A-49E5-8F87-E6EFBA274BE3}" sibTransId="{FF1D1214-6607-467B-B2FF-9666C4EAA0B1}"/>
    <dgm:cxn modelId="{E2B20193-48FA-4583-A18A-E004951E5774}" type="presOf" srcId="{264E1645-3325-4458-AA7D-ABBECEC05164}" destId="{869A767B-1247-447A-9018-781DB1733836}" srcOrd="0" destOrd="0" presId="urn:microsoft.com/office/officeart/2008/layout/VerticalCurvedList"/>
    <dgm:cxn modelId="{DE5EE9AB-337A-40F8-9E60-BAD38D47EEDD}" srcId="{C5E11C81-F2D1-4464-A6B9-71B32FDF8F48}" destId="{43B683DC-9E3B-4222-9A28-B966935BB586}" srcOrd="4" destOrd="0" parTransId="{F2B748BB-7D73-4823-AB5F-B240CF15B7A6}" sibTransId="{93562AB0-DAC6-48FF-9043-15B37F53718C}"/>
    <dgm:cxn modelId="{D274E19E-B33A-4D25-A6EF-3FEE9B7277E2}" srcId="{C5E11C81-F2D1-4464-A6B9-71B32FDF8F48}" destId="{B6C80EC0-E2F5-42F6-A167-DCB05CE975E8}" srcOrd="0" destOrd="0" parTransId="{0B83AD3C-6D24-4121-9A9F-984264F9B56E}" sibTransId="{03E5C7F6-278D-47D4-A1F9-940E40C89980}"/>
    <dgm:cxn modelId="{3B343C26-2A64-473C-B250-1A31CDFEE4B5}" type="presParOf" srcId="{2FE82D06-1FD2-4672-9630-BB648EAF393D}" destId="{945D174B-3B17-4033-86FC-AFB903ADD9F3}" srcOrd="0" destOrd="0" presId="urn:microsoft.com/office/officeart/2008/layout/VerticalCurvedList"/>
    <dgm:cxn modelId="{8E0049F4-F7EB-46E1-B46D-3E70B40B31C5}" type="presParOf" srcId="{945D174B-3B17-4033-86FC-AFB903ADD9F3}" destId="{974538EC-473E-4540-958A-DF0D4C5534C2}" srcOrd="0" destOrd="0" presId="urn:microsoft.com/office/officeart/2008/layout/VerticalCurvedList"/>
    <dgm:cxn modelId="{CF320625-A38B-420E-A44E-B9E2A6E327E7}" type="presParOf" srcId="{974538EC-473E-4540-958A-DF0D4C5534C2}" destId="{BEC3980D-6718-4438-B0C1-589DA59A2891}" srcOrd="0" destOrd="0" presId="urn:microsoft.com/office/officeart/2008/layout/VerticalCurvedList"/>
    <dgm:cxn modelId="{C48A2CDB-5BD4-48D7-B583-42555B23CCB7}" type="presParOf" srcId="{974538EC-473E-4540-958A-DF0D4C5534C2}" destId="{B3293CF0-DDA1-48F5-8F64-2DDEFEE80A99}" srcOrd="1" destOrd="0" presId="urn:microsoft.com/office/officeart/2008/layout/VerticalCurvedList"/>
    <dgm:cxn modelId="{68E5FC40-1479-44B0-A0DE-9692E59E55D6}" type="presParOf" srcId="{974538EC-473E-4540-958A-DF0D4C5534C2}" destId="{966D381C-B017-4F07-B61D-4A42ED938E03}" srcOrd="2" destOrd="0" presId="urn:microsoft.com/office/officeart/2008/layout/VerticalCurvedList"/>
    <dgm:cxn modelId="{5351781B-D339-4C91-8B34-65A0052FC50C}" type="presParOf" srcId="{974538EC-473E-4540-958A-DF0D4C5534C2}" destId="{47F0DA92-0D3E-440E-9C65-4B531EF25606}" srcOrd="3" destOrd="0" presId="urn:microsoft.com/office/officeart/2008/layout/VerticalCurvedList"/>
    <dgm:cxn modelId="{2B3AC7C7-DA1D-42B8-8300-6304D9DA7DB6}" type="presParOf" srcId="{945D174B-3B17-4033-86FC-AFB903ADD9F3}" destId="{14A4A080-E16D-4BF6-971C-4F28215AC4B4}" srcOrd="1" destOrd="0" presId="urn:microsoft.com/office/officeart/2008/layout/VerticalCurvedList"/>
    <dgm:cxn modelId="{A9BD783D-1F99-4F37-ABE8-E05702B0A348}" type="presParOf" srcId="{945D174B-3B17-4033-86FC-AFB903ADD9F3}" destId="{0FF854F4-DBA1-495A-865F-06520C72EAD9}" srcOrd="2" destOrd="0" presId="urn:microsoft.com/office/officeart/2008/layout/VerticalCurvedList"/>
    <dgm:cxn modelId="{19B71114-55C9-4DAE-9085-DFD945C41326}" type="presParOf" srcId="{0FF854F4-DBA1-495A-865F-06520C72EAD9}" destId="{EC003214-1C19-4D1C-A4E0-8E525C1A239A}" srcOrd="0" destOrd="0" presId="urn:microsoft.com/office/officeart/2008/layout/VerticalCurvedList"/>
    <dgm:cxn modelId="{5DCC4B95-C157-45DB-873D-62E91591D441}" type="presParOf" srcId="{945D174B-3B17-4033-86FC-AFB903ADD9F3}" destId="{CE78D194-8A48-4C9D-9B29-E8158D7778E3}" srcOrd="3" destOrd="0" presId="urn:microsoft.com/office/officeart/2008/layout/VerticalCurvedList"/>
    <dgm:cxn modelId="{08632D90-7AEA-447F-8133-A2E92032E017}" type="presParOf" srcId="{945D174B-3B17-4033-86FC-AFB903ADD9F3}" destId="{A9B6EF6F-9B60-4312-A60A-8A07C3132BCD}" srcOrd="4" destOrd="0" presId="urn:microsoft.com/office/officeart/2008/layout/VerticalCurvedList"/>
    <dgm:cxn modelId="{424AFB91-C94E-4ED2-AF81-2E42E141FD31}" type="presParOf" srcId="{A9B6EF6F-9B60-4312-A60A-8A07C3132BCD}" destId="{63632B94-5E5F-445B-8CBF-8C1375DA6F9B}" srcOrd="0" destOrd="0" presId="urn:microsoft.com/office/officeart/2008/layout/VerticalCurvedList"/>
    <dgm:cxn modelId="{4A5EB5FD-BF62-4786-ACD5-BE4D154C4F5E}" type="presParOf" srcId="{945D174B-3B17-4033-86FC-AFB903ADD9F3}" destId="{BBE16649-424D-4CA7-826C-E548E879F874}" srcOrd="5" destOrd="0" presId="urn:microsoft.com/office/officeart/2008/layout/VerticalCurvedList"/>
    <dgm:cxn modelId="{CA83469B-18AC-437B-89B4-0B19AA0F7976}" type="presParOf" srcId="{945D174B-3B17-4033-86FC-AFB903ADD9F3}" destId="{D7449769-FC6C-4EB3-9AB5-D4450A2FB5A8}" srcOrd="6" destOrd="0" presId="urn:microsoft.com/office/officeart/2008/layout/VerticalCurvedList"/>
    <dgm:cxn modelId="{238D8C30-676E-40FD-98C9-3C934900897B}" type="presParOf" srcId="{D7449769-FC6C-4EB3-9AB5-D4450A2FB5A8}" destId="{2F770FEB-159B-4F8B-B0A9-4E8DC16EC0F0}" srcOrd="0" destOrd="0" presId="urn:microsoft.com/office/officeart/2008/layout/VerticalCurvedList"/>
    <dgm:cxn modelId="{8F779676-B3CF-41EC-8C85-1A4BE24044E4}" type="presParOf" srcId="{945D174B-3B17-4033-86FC-AFB903ADD9F3}" destId="{869A767B-1247-447A-9018-781DB1733836}" srcOrd="7" destOrd="0" presId="urn:microsoft.com/office/officeart/2008/layout/VerticalCurvedList"/>
    <dgm:cxn modelId="{23AD0AD5-2B66-40F1-8888-A629D9C944AE}" type="presParOf" srcId="{945D174B-3B17-4033-86FC-AFB903ADD9F3}" destId="{C59A5CA1-D23C-4D77-8D82-D69E4939DC82}" srcOrd="8" destOrd="0" presId="urn:microsoft.com/office/officeart/2008/layout/VerticalCurvedList"/>
    <dgm:cxn modelId="{43C97DA8-C8A1-4718-866D-43BDB19FCB5B}" type="presParOf" srcId="{C59A5CA1-D23C-4D77-8D82-D69E4939DC82}" destId="{3124895E-9494-48E7-A2CF-606F0CD9F474}" srcOrd="0" destOrd="0" presId="urn:microsoft.com/office/officeart/2008/layout/VerticalCurvedList"/>
    <dgm:cxn modelId="{274CA6B1-B040-4747-BD0A-DE08B9C84360}" type="presParOf" srcId="{945D174B-3B17-4033-86FC-AFB903ADD9F3}" destId="{8227D1EA-A804-4389-AD64-BCDD52E2196C}" srcOrd="9" destOrd="0" presId="urn:microsoft.com/office/officeart/2008/layout/VerticalCurvedList"/>
    <dgm:cxn modelId="{BFD96D89-1D49-4FCE-94D4-EF9E179C4838}" type="presParOf" srcId="{945D174B-3B17-4033-86FC-AFB903ADD9F3}" destId="{6EC5156A-3103-42B7-95EE-0153417A4DA6}" srcOrd="10" destOrd="0" presId="urn:microsoft.com/office/officeart/2008/layout/VerticalCurvedList"/>
    <dgm:cxn modelId="{619361EC-FBD7-4773-BC7B-2569BE8331C3}" type="presParOf" srcId="{6EC5156A-3103-42B7-95EE-0153417A4DA6}" destId="{D689ADFE-D40E-47C5-85AB-E583BCCB17A7}" srcOrd="0" destOrd="0" presId="urn:microsoft.com/office/officeart/2008/layout/VerticalCurvedList"/>
    <dgm:cxn modelId="{2EF004AA-34DB-4324-A070-3BB43D2C64D1}" type="presParOf" srcId="{945D174B-3B17-4033-86FC-AFB903ADD9F3}" destId="{750EB82D-BF40-4425-A7E8-89D5A5AC7E20}" srcOrd="11" destOrd="0" presId="urn:microsoft.com/office/officeart/2008/layout/VerticalCurvedList"/>
    <dgm:cxn modelId="{E56844B3-A600-43B6-9E02-669B6451BA4C}" type="presParOf" srcId="{945D174B-3B17-4033-86FC-AFB903ADD9F3}" destId="{35DFEFA1-D93C-4FC0-AE8B-5FBD045FD155}" srcOrd="12" destOrd="0" presId="urn:microsoft.com/office/officeart/2008/layout/VerticalCurvedList"/>
    <dgm:cxn modelId="{FDA11C37-40E0-4811-A458-29C2F86AAFCA}" type="presParOf" srcId="{35DFEFA1-D93C-4FC0-AE8B-5FBD045FD155}" destId="{FF5171EC-EC59-40FD-8C67-A5BB20B4FC98}" srcOrd="0" destOrd="0" presId="urn:microsoft.com/office/officeart/2008/layout/VerticalCurvedList"/>
    <dgm:cxn modelId="{03B255E3-2730-4526-9FE9-19284C909817}" type="presParOf" srcId="{945D174B-3B17-4033-86FC-AFB903ADD9F3}" destId="{14C03994-728E-4C20-AE14-0EA5823BB6AF}" srcOrd="13" destOrd="0" presId="urn:microsoft.com/office/officeart/2008/layout/VerticalCurvedList"/>
    <dgm:cxn modelId="{5DF918ED-BA21-414C-93E0-AE40F3E9FA19}" type="presParOf" srcId="{945D174B-3B17-4033-86FC-AFB903ADD9F3}" destId="{059F1FB6-C5AA-46B1-B187-E9DE66E521FC}" srcOrd="14" destOrd="0" presId="urn:microsoft.com/office/officeart/2008/layout/VerticalCurvedList"/>
    <dgm:cxn modelId="{EF4BDB47-8B02-4B90-B8A1-5A56AC4427D2}" type="presParOf" srcId="{059F1FB6-C5AA-46B1-B187-E9DE66E521FC}" destId="{A5A26B6B-F3A9-4B38-8680-A51E6D5196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59697-4AD5-4659-9C14-74A1F881E1E7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CD477B-3E40-4444-9280-3C23AEF752A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відділення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центру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реабілітаційних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Коломиї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3C85F-8851-4EF9-BEB0-3B51DABC875A}" type="parTrans" cxnId="{EE1B7AE3-46FE-4E79-80EC-CA42CA3CED63}">
      <dgm:prSet/>
      <dgm:spPr/>
      <dgm:t>
        <a:bodyPr/>
        <a:lstStyle/>
        <a:p>
          <a:endParaRPr lang="ru-RU"/>
        </a:p>
      </dgm:t>
    </dgm:pt>
    <dgm:pt modelId="{0F2F3D88-A187-449A-9E95-975CFE2B0330}" type="sibTrans" cxnId="{EE1B7AE3-46FE-4E79-80EC-CA42CA3CED63}">
      <dgm:prSet/>
      <dgm:spPr/>
      <dgm:t>
        <a:bodyPr/>
        <a:lstStyle/>
        <a:p>
          <a:endParaRPr lang="ru-RU"/>
        </a:p>
      </dgm:t>
    </dgm:pt>
    <dgm:pt modelId="{50DF9E1E-AAAA-4BDE-9DB1-A6C27562F385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відділення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денного догляду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осіб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центру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реабілітаційних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Коломиї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04D7F-CEB4-49C7-918D-8ED12B0D4541}" type="parTrans" cxnId="{E61C3B34-251D-4138-A0F4-D6DE0ACBD856}">
      <dgm:prSet/>
      <dgm:spPr/>
      <dgm:t>
        <a:bodyPr/>
        <a:lstStyle/>
        <a:p>
          <a:endParaRPr lang="ru-RU"/>
        </a:p>
      </dgm:t>
    </dgm:pt>
    <dgm:pt modelId="{48FE55F1-99AD-4E49-B01A-568F88062B7F}" type="sibTrans" cxnId="{E61C3B34-251D-4138-A0F4-D6DE0ACBD856}">
      <dgm:prSet/>
      <dgm:spPr/>
      <dgm:t>
        <a:bodyPr/>
        <a:lstStyle/>
        <a:p>
          <a:endParaRPr lang="ru-RU"/>
        </a:p>
      </dgm:t>
    </dgm:pt>
    <dgm:pt modelId="{2CCE0F29-EF4A-4B50-88A9-D2327B891ED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Забезпечити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соціальними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послугами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місцем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проживання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не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самообслуговування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похилим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віком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хворобою,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інвалідністю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4276E-3E54-4567-97F7-1EC05E430BF7}" type="parTrans" cxnId="{6EADB7C9-1332-4FE8-BF2D-2322C0B624ED}">
      <dgm:prSet/>
      <dgm:spPr/>
      <dgm:t>
        <a:bodyPr/>
        <a:lstStyle/>
        <a:p>
          <a:endParaRPr lang="ru-RU"/>
        </a:p>
      </dgm:t>
    </dgm:pt>
    <dgm:pt modelId="{1F1CA599-89A1-4E68-8D14-98E758249558}" type="sibTrans" cxnId="{6EADB7C9-1332-4FE8-BF2D-2322C0B624ED}">
      <dgm:prSet/>
      <dgm:spPr/>
      <dgm:t>
        <a:bodyPr/>
        <a:lstStyle/>
        <a:p>
          <a:endParaRPr lang="ru-RU"/>
        </a:p>
      </dgm:t>
    </dgm:pt>
    <dgm:pt modelId="{3C78AB5A-1C68-4CDC-8D3D-79925EFD65A7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передбачений обсяг фінансування на 2022 рік:      4 265 291 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20A18-6AB1-4FBB-979D-B1FEAE359821}" type="parTrans" cxnId="{F062B518-EDE9-45A6-8FA0-8BF35DB18AD7}">
      <dgm:prSet/>
      <dgm:spPr/>
      <dgm:t>
        <a:bodyPr/>
        <a:lstStyle/>
        <a:p>
          <a:endParaRPr lang="ru-RU"/>
        </a:p>
      </dgm:t>
    </dgm:pt>
    <dgm:pt modelId="{EB6CC2EA-5859-494F-81CD-95695CD70119}" type="sibTrans" cxnId="{F062B518-EDE9-45A6-8FA0-8BF35DB18AD7}">
      <dgm:prSet/>
      <dgm:spPr/>
      <dgm:t>
        <a:bodyPr/>
        <a:lstStyle/>
        <a:p>
          <a:endParaRPr lang="ru-RU"/>
        </a:p>
      </dgm:t>
    </dgm:pt>
    <dgm:pt modelId="{92F4CDCB-6FB1-4FF1-9D56-7890ADF37759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профінансовано за 2022 рік:                                     4 255 326 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43AC1-442F-4E8D-9A36-5878C56A8349}" type="parTrans" cxnId="{5A6B7CFE-3445-47B5-8BBD-759B36415B28}">
      <dgm:prSet/>
      <dgm:spPr/>
      <dgm:t>
        <a:bodyPr/>
        <a:lstStyle/>
        <a:p>
          <a:endParaRPr lang="ru-RU"/>
        </a:p>
      </dgm:t>
    </dgm:pt>
    <dgm:pt modelId="{B99913EB-59CC-4884-8357-96E7621ED89A}" type="sibTrans" cxnId="{5A6B7CFE-3445-47B5-8BBD-759B36415B28}">
      <dgm:prSet/>
      <dgm:spPr/>
      <dgm:t>
        <a:bodyPr/>
        <a:lstStyle/>
        <a:p>
          <a:endParaRPr lang="ru-RU"/>
        </a:p>
      </dgm:t>
    </dgm:pt>
    <dgm:pt modelId="{40D211CD-4705-49CC-93B3-176BD5E8C6F0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передбачений обсяг фінансування на 2022 рік:     1 002 207 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0C307-740A-41E7-B3B4-5434404F2DE9}" type="parTrans" cxnId="{20355E39-7974-4A83-83FF-7AFD805EDB65}">
      <dgm:prSet/>
      <dgm:spPr/>
      <dgm:t>
        <a:bodyPr/>
        <a:lstStyle/>
        <a:p>
          <a:endParaRPr lang="ru-RU"/>
        </a:p>
      </dgm:t>
    </dgm:pt>
    <dgm:pt modelId="{53B29AF3-0DF5-431A-AF11-5FB2E19FBEF2}" type="sibTrans" cxnId="{20355E39-7974-4A83-83FF-7AFD805EDB65}">
      <dgm:prSet/>
      <dgm:spPr/>
      <dgm:t>
        <a:bodyPr/>
        <a:lstStyle/>
        <a:p>
          <a:endParaRPr lang="ru-RU"/>
        </a:p>
      </dgm:t>
    </dgm:pt>
    <dgm:pt modelId="{2920AEBB-C306-45FA-9306-156F7EBB8715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профінансовано за 2022 рік                                      990 241,46 грн</a:t>
          </a: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59EF3-082D-4C2A-814A-48128C9A4995}" type="parTrans" cxnId="{CE4BD287-184B-4738-BF40-3BAF9CFE7877}">
      <dgm:prSet/>
      <dgm:spPr/>
      <dgm:t>
        <a:bodyPr/>
        <a:lstStyle/>
        <a:p>
          <a:endParaRPr lang="ru-RU"/>
        </a:p>
      </dgm:t>
    </dgm:pt>
    <dgm:pt modelId="{DAFF4842-D42B-4807-8F43-E9204B957689}" type="sibTrans" cxnId="{CE4BD287-184B-4738-BF40-3BAF9CFE7877}">
      <dgm:prSet/>
      <dgm:spPr/>
      <dgm:t>
        <a:bodyPr/>
        <a:lstStyle/>
        <a:p>
          <a:endParaRPr lang="ru-RU"/>
        </a:p>
      </dgm:t>
    </dgm:pt>
    <dgm:pt modelId="{BDE5CE41-1D01-4A3D-9043-F2A451883EE1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передбачений обсяг фінансування за 2022 рік:        6 786 054 </a:t>
          </a:r>
          <a:r>
            <a:rPr lang="uk-UA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E2A26-6A67-4386-AAC5-F3D0D7E5A138}" type="sibTrans" cxnId="{CFB598B6-9251-42F4-8CAC-90D8D01BFD8D}">
      <dgm:prSet/>
      <dgm:spPr/>
      <dgm:t>
        <a:bodyPr/>
        <a:lstStyle/>
        <a:p>
          <a:endParaRPr lang="ru-RU"/>
        </a:p>
      </dgm:t>
    </dgm:pt>
    <dgm:pt modelId="{D4AD82E7-92A4-4A3F-84C4-CF393ED6C884}" type="parTrans" cxnId="{CFB598B6-9251-42F4-8CAC-90D8D01BFD8D}">
      <dgm:prSet/>
      <dgm:spPr/>
      <dgm:t>
        <a:bodyPr/>
        <a:lstStyle/>
        <a:p>
          <a:endParaRPr lang="ru-RU"/>
        </a:p>
      </dgm:t>
    </dgm:pt>
    <dgm:pt modelId="{64940912-CAC5-46AF-9832-68C118B1D9D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Надання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дітям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сім’ям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опинились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життєвих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обставинах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потребують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сторонньої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допомоги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37558-949C-482D-8071-E1FF53C227EE}" type="parTrans" cxnId="{AAB69ACA-8121-4194-9260-A590497B8060}">
      <dgm:prSet/>
      <dgm:spPr/>
      <dgm:t>
        <a:bodyPr/>
        <a:lstStyle/>
        <a:p>
          <a:endParaRPr lang="ru-RU"/>
        </a:p>
      </dgm:t>
    </dgm:pt>
    <dgm:pt modelId="{D2CF7241-3F50-438B-84EA-5864274E9C8E}" type="sibTrans" cxnId="{AAB69ACA-8121-4194-9260-A590497B8060}">
      <dgm:prSet/>
      <dgm:spPr/>
      <dgm:t>
        <a:bodyPr/>
        <a:lstStyle/>
        <a:p>
          <a:endParaRPr lang="ru-RU"/>
        </a:p>
      </dgm:t>
    </dgm:pt>
    <dgm:pt modelId="{CE9799C0-2283-47CD-9275-D19A8656035A}">
      <dgm:prSet custT="1"/>
      <dgm:spPr/>
      <dgm:t>
        <a:bodyPr/>
        <a:lstStyle/>
        <a:p>
          <a:pPr algn="l"/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DEA9D-FFB7-40BF-B91C-76F1EC1617B3}" type="parTrans" cxnId="{013CD0D4-236D-405E-9AAB-F64185EF4691}">
      <dgm:prSet/>
      <dgm:spPr/>
      <dgm:t>
        <a:bodyPr/>
        <a:lstStyle/>
        <a:p>
          <a:endParaRPr lang="uk-UA"/>
        </a:p>
      </dgm:t>
    </dgm:pt>
    <dgm:pt modelId="{C288C073-3095-4DF9-8B14-A87BCB3788A4}" type="sibTrans" cxnId="{013CD0D4-236D-405E-9AAB-F64185EF4691}">
      <dgm:prSet/>
      <dgm:spPr/>
      <dgm:t>
        <a:bodyPr/>
        <a:lstStyle/>
        <a:p>
          <a:endParaRPr lang="uk-UA"/>
        </a:p>
      </dgm:t>
    </dgm:pt>
    <dgm:pt modelId="{77B22E66-4D3A-4ABF-BE04-96E7C6AC96F2}">
      <dgm:prSet custT="1"/>
      <dgm:spPr/>
      <dgm:t>
        <a:bodyPr/>
        <a:lstStyle/>
        <a:p>
          <a:pPr algn="l"/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F4385-65B2-42DC-B118-DAA5DAE644B4}" type="parTrans" cxnId="{9CA995FC-90FF-458F-ACD0-9A526BFF5468}">
      <dgm:prSet/>
      <dgm:spPr/>
      <dgm:t>
        <a:bodyPr/>
        <a:lstStyle/>
        <a:p>
          <a:endParaRPr lang="uk-UA"/>
        </a:p>
      </dgm:t>
    </dgm:pt>
    <dgm:pt modelId="{54B3C671-BAA2-49FD-9B27-7125CC3FF62B}" type="sibTrans" cxnId="{9CA995FC-90FF-458F-ACD0-9A526BFF5468}">
      <dgm:prSet/>
      <dgm:spPr/>
      <dgm:t>
        <a:bodyPr/>
        <a:lstStyle/>
        <a:p>
          <a:endParaRPr lang="uk-UA"/>
        </a:p>
      </dgm:t>
    </dgm:pt>
    <dgm:pt modelId="{C28A12D3-9B75-467D-ABB2-08D592493733}">
      <dgm:prSet custT="1"/>
      <dgm:spPr/>
      <dgm:t>
        <a:bodyPr/>
        <a:lstStyle/>
        <a:p>
          <a:pPr algn="l"/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BC010-1EEF-43C7-B687-F96DC751D303}" type="parTrans" cxnId="{D8596930-45C0-4952-82BE-41CFF09AA834}">
      <dgm:prSet/>
      <dgm:spPr/>
      <dgm:t>
        <a:bodyPr/>
        <a:lstStyle/>
        <a:p>
          <a:endParaRPr lang="uk-UA"/>
        </a:p>
      </dgm:t>
    </dgm:pt>
    <dgm:pt modelId="{260752A8-91D4-4EDA-9396-AF419B47AEC7}" type="sibTrans" cxnId="{D8596930-45C0-4952-82BE-41CFF09AA834}">
      <dgm:prSet/>
      <dgm:spPr/>
      <dgm:t>
        <a:bodyPr/>
        <a:lstStyle/>
        <a:p>
          <a:endParaRPr lang="uk-UA"/>
        </a:p>
      </dgm:t>
    </dgm:pt>
    <dgm:pt modelId="{69A63413-3378-42B4-A3F8-7182D364B5BF}">
      <dgm:prSet custT="1"/>
      <dgm:spPr/>
      <dgm:t>
        <a:bodyPr/>
        <a:lstStyle/>
        <a:p>
          <a:pPr algn="ctr"/>
          <a:r>
            <a:rPr lang="uk-UA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профінансовано 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2022 рік:                                       6 765 031,78 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27DC6-D28D-42EA-9348-2688A3CFDFF2}" type="sibTrans" cxnId="{FAEE76CE-62B0-4F0A-AD4B-4A67B4E465FD}">
      <dgm:prSet/>
      <dgm:spPr/>
      <dgm:t>
        <a:bodyPr/>
        <a:lstStyle/>
        <a:p>
          <a:endParaRPr lang="ru-RU"/>
        </a:p>
      </dgm:t>
    </dgm:pt>
    <dgm:pt modelId="{E001DA4D-C32B-482E-80F3-9DCE62F0437E}" type="parTrans" cxnId="{FAEE76CE-62B0-4F0A-AD4B-4A67B4E465FD}">
      <dgm:prSet/>
      <dgm:spPr/>
      <dgm:t>
        <a:bodyPr/>
        <a:lstStyle/>
        <a:p>
          <a:endParaRPr lang="ru-RU"/>
        </a:p>
      </dgm:t>
    </dgm:pt>
    <dgm:pt modelId="{4379AEA7-D665-4DF7-9CB6-CFA2BA3720AF}">
      <dgm:prSet custT="1"/>
      <dgm:spPr/>
      <dgm:t>
        <a:bodyPr/>
        <a:lstStyle/>
        <a:p>
          <a:pPr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95AC9-FDAF-4C3B-A87E-842B1FBA208E}" type="parTrans" cxnId="{CD9D81C1-1269-4F7E-97C1-878487F7F467}">
      <dgm:prSet/>
      <dgm:spPr/>
      <dgm:t>
        <a:bodyPr/>
        <a:lstStyle/>
        <a:p>
          <a:endParaRPr lang="uk-UA"/>
        </a:p>
      </dgm:t>
    </dgm:pt>
    <dgm:pt modelId="{23EE1046-2328-4D52-A668-09C1147125C2}" type="sibTrans" cxnId="{CD9D81C1-1269-4F7E-97C1-878487F7F467}">
      <dgm:prSet/>
      <dgm:spPr/>
      <dgm:t>
        <a:bodyPr/>
        <a:lstStyle/>
        <a:p>
          <a:endParaRPr lang="uk-UA"/>
        </a:p>
      </dgm:t>
    </dgm:pt>
    <dgm:pt modelId="{5F057D80-6AB9-45A3-8CB6-EA1B92B3C23A}">
      <dgm:prSet custT="1"/>
      <dgm:spPr/>
      <dgm:t>
        <a:bodyPr/>
        <a:lstStyle/>
        <a:p>
          <a:pPr algn="ctr"/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B2487-67EC-416E-9FD1-CDABB37A76A3}" type="parTrans" cxnId="{2B449043-EA43-4033-875F-AAF7767F4C02}">
      <dgm:prSet/>
      <dgm:spPr/>
    </dgm:pt>
    <dgm:pt modelId="{A44C056E-6849-4508-9C5F-B11E7364105A}" type="sibTrans" cxnId="{2B449043-EA43-4033-875F-AAF7767F4C02}">
      <dgm:prSet/>
      <dgm:spPr/>
    </dgm:pt>
    <dgm:pt modelId="{18ECAFA6-1651-4D5D-9D7F-E72783E0FA10}" type="pres">
      <dgm:prSet presAssocID="{11759697-4AD5-4659-9C14-74A1F881E1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28BD7-3DF5-4CC2-82CE-AD264B9EC22A}" type="pres">
      <dgm:prSet presAssocID="{B0CD477B-3E40-4444-9280-3C23AEF752AD}" presName="parentText" presStyleLbl="node1" presStyleIdx="0" presStyleCnt="4" custScaleX="82645" custScaleY="82645" custLinFactNeighborX="-3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0BA09-62DC-4F46-8DE7-A8DFFD0CF6F5}" type="pres">
      <dgm:prSet presAssocID="{B0CD477B-3E40-4444-9280-3C23AEF752A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F20A0-6796-46EA-84D2-B4C4DDCB395D}" type="pres">
      <dgm:prSet presAssocID="{50DF9E1E-AAAA-4BDE-9DB1-A6C27562F385}" presName="parentText" presStyleLbl="node1" presStyleIdx="1" presStyleCnt="4" custScaleX="82645" custScaleY="82645" custLinFactNeighborX="-4113" custLinFactNeighborY="-5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E4AC8-82F3-420C-99B4-81ECA2DDBD77}" type="pres">
      <dgm:prSet presAssocID="{50DF9E1E-AAAA-4BDE-9DB1-A6C27562F38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5F941-0642-48A4-872A-4225DDFDA8AE}" type="pres">
      <dgm:prSet presAssocID="{2CCE0F29-EF4A-4B50-88A9-D2327B891ED9}" presName="parentText" presStyleLbl="node1" presStyleIdx="2" presStyleCnt="4" custScaleX="82645" custScaleY="82645" custLinFactNeighborX="-4113" custLinFactNeighborY="-18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F4745-73C2-485D-8FFE-6A5477B57EAE}" type="pres">
      <dgm:prSet presAssocID="{1F1CA599-89A1-4E68-8D14-98E758249558}" presName="spacer" presStyleCnt="0"/>
      <dgm:spPr/>
    </dgm:pt>
    <dgm:pt modelId="{0C79B071-91D8-4088-A707-74FDA5C647B4}" type="pres">
      <dgm:prSet presAssocID="{64940912-CAC5-46AF-9832-68C118B1D9DA}" presName="parentText" presStyleLbl="node1" presStyleIdx="3" presStyleCnt="4" custScaleX="82645" custScaleY="82645" custLinFactNeighborX="-4431" custLinFactNeighborY="95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5FA2A-E9AC-4DEC-804D-7FA4F1CB8DA1}" type="pres">
      <dgm:prSet presAssocID="{64940912-CAC5-46AF-9832-68C118B1D9DA}" presName="childText" presStyleLbl="revTx" presStyleIdx="2" presStyleCnt="3" custLinFactNeighborY="-97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BD287-184B-4738-BF40-3BAF9CFE7877}" srcId="{50DF9E1E-AAAA-4BDE-9DB1-A6C27562F385}" destId="{2920AEBB-C306-45FA-9306-156F7EBB8715}" srcOrd="2" destOrd="0" parTransId="{BA259EF3-082D-4C2A-814A-48128C9A4995}" sibTransId="{DAFF4842-D42B-4807-8F43-E9204B957689}"/>
    <dgm:cxn modelId="{02CD3DE0-1719-4F73-9191-F848EDF4B931}" type="presOf" srcId="{11759697-4AD5-4659-9C14-74A1F881E1E7}" destId="{18ECAFA6-1651-4D5D-9D7F-E72783E0FA10}" srcOrd="0" destOrd="0" presId="urn:microsoft.com/office/officeart/2005/8/layout/vList2"/>
    <dgm:cxn modelId="{5AEA0436-2381-491D-A97B-CA66C3941563}" type="presOf" srcId="{50DF9E1E-AAAA-4BDE-9DB1-A6C27562F385}" destId="{063F20A0-6796-46EA-84D2-B4C4DDCB395D}" srcOrd="0" destOrd="0" presId="urn:microsoft.com/office/officeart/2005/8/layout/vList2"/>
    <dgm:cxn modelId="{0A9FBD01-C5D6-403D-8101-CFF26A9C498D}" type="presOf" srcId="{3C78AB5A-1C68-4CDC-8D3D-79925EFD65A7}" destId="{3670BA09-62DC-4F46-8DE7-A8DFFD0CF6F5}" srcOrd="0" destOrd="1" presId="urn:microsoft.com/office/officeart/2005/8/layout/vList2"/>
    <dgm:cxn modelId="{AF07E8D1-DBD0-4E4D-920D-1CBE36249C6F}" type="presOf" srcId="{64940912-CAC5-46AF-9832-68C118B1D9DA}" destId="{0C79B071-91D8-4088-A707-74FDA5C647B4}" srcOrd="0" destOrd="0" presId="urn:microsoft.com/office/officeart/2005/8/layout/vList2"/>
    <dgm:cxn modelId="{D4DBE0F3-DF51-48CC-B44A-AB967AEF9612}" type="presOf" srcId="{CE9799C0-2283-47CD-9275-D19A8656035A}" destId="{3670BA09-62DC-4F46-8DE7-A8DFFD0CF6F5}" srcOrd="0" destOrd="0" presId="urn:microsoft.com/office/officeart/2005/8/layout/vList2"/>
    <dgm:cxn modelId="{2B449043-EA43-4033-875F-AAF7767F4C02}" srcId="{50DF9E1E-AAAA-4BDE-9DB1-A6C27562F385}" destId="{5F057D80-6AB9-45A3-8CB6-EA1B92B3C23A}" srcOrd="3" destOrd="0" parTransId="{A77B2487-67EC-416E-9FD1-CDABB37A76A3}" sibTransId="{A44C056E-6849-4508-9C5F-B11E7364105A}"/>
    <dgm:cxn modelId="{1B6269AE-9E53-4FA3-B4E6-953378B2C25E}" type="presOf" srcId="{40D211CD-4705-49CC-93B3-176BD5E8C6F0}" destId="{61EE4AC8-82F3-420C-99B4-81ECA2DDBD77}" srcOrd="0" destOrd="1" presId="urn:microsoft.com/office/officeart/2005/8/layout/vList2"/>
    <dgm:cxn modelId="{A4A6A62D-3B9C-4257-B83D-7957D0641289}" type="presOf" srcId="{C28A12D3-9B75-467D-ABB2-08D592493733}" destId="{3C35FA2A-E9AC-4DEC-804D-7FA4F1CB8DA1}" srcOrd="0" destOrd="0" presId="urn:microsoft.com/office/officeart/2005/8/layout/vList2"/>
    <dgm:cxn modelId="{E61C3B34-251D-4138-A0F4-D6DE0ACBD856}" srcId="{11759697-4AD5-4659-9C14-74A1F881E1E7}" destId="{50DF9E1E-AAAA-4BDE-9DB1-A6C27562F385}" srcOrd="1" destOrd="0" parTransId="{40404D7F-CEB4-49C7-918D-8ED12B0D4541}" sibTransId="{48FE55F1-99AD-4E49-B01A-568F88062B7F}"/>
    <dgm:cxn modelId="{D8596930-45C0-4952-82BE-41CFF09AA834}" srcId="{64940912-CAC5-46AF-9832-68C118B1D9DA}" destId="{C28A12D3-9B75-467D-ABB2-08D592493733}" srcOrd="0" destOrd="0" parTransId="{420BC010-1EEF-43C7-B687-F96DC751D303}" sibTransId="{260752A8-91D4-4EDA-9396-AF419B47AEC7}"/>
    <dgm:cxn modelId="{5A6B7CFE-3445-47B5-8BBD-759B36415B28}" srcId="{B0CD477B-3E40-4444-9280-3C23AEF752AD}" destId="{92F4CDCB-6FB1-4FF1-9D56-7890ADF37759}" srcOrd="2" destOrd="0" parTransId="{67643AC1-442F-4E8D-9A36-5878C56A8349}" sibTransId="{B99913EB-59CC-4884-8357-96E7621ED89A}"/>
    <dgm:cxn modelId="{CFB598B6-9251-42F4-8CAC-90D8D01BFD8D}" srcId="{64940912-CAC5-46AF-9832-68C118B1D9DA}" destId="{BDE5CE41-1D01-4A3D-9043-F2A451883EE1}" srcOrd="1" destOrd="0" parTransId="{D4AD82E7-92A4-4A3F-84C4-CF393ED6C884}" sibTransId="{E16E2A26-6A67-4386-AAC5-F3D0D7E5A138}"/>
    <dgm:cxn modelId="{F7CFEB89-280E-498A-8FC2-9437A0B46A66}" type="presOf" srcId="{4379AEA7-D665-4DF7-9CB6-CFA2BA3720AF}" destId="{3670BA09-62DC-4F46-8DE7-A8DFFD0CF6F5}" srcOrd="0" destOrd="3" presId="urn:microsoft.com/office/officeart/2005/8/layout/vList2"/>
    <dgm:cxn modelId="{4BE6A4A1-64C5-4B64-8FA9-E80DC0975BD7}" type="presOf" srcId="{5F057D80-6AB9-45A3-8CB6-EA1B92B3C23A}" destId="{61EE4AC8-82F3-420C-99B4-81ECA2DDBD77}" srcOrd="0" destOrd="3" presId="urn:microsoft.com/office/officeart/2005/8/layout/vList2"/>
    <dgm:cxn modelId="{55270123-E0FC-494B-B6E7-F2E1BCF86751}" type="presOf" srcId="{77B22E66-4D3A-4ABF-BE04-96E7C6AC96F2}" destId="{61EE4AC8-82F3-420C-99B4-81ECA2DDBD77}" srcOrd="0" destOrd="0" presId="urn:microsoft.com/office/officeart/2005/8/layout/vList2"/>
    <dgm:cxn modelId="{F062B518-EDE9-45A6-8FA0-8BF35DB18AD7}" srcId="{B0CD477B-3E40-4444-9280-3C23AEF752AD}" destId="{3C78AB5A-1C68-4CDC-8D3D-79925EFD65A7}" srcOrd="1" destOrd="0" parTransId="{20520A18-6AB1-4FBB-979D-B1FEAE359821}" sibTransId="{EB6CC2EA-5859-494F-81CD-95695CD70119}"/>
    <dgm:cxn modelId="{C2DD4188-F9BA-43C8-A310-7F81C7CC06D2}" type="presOf" srcId="{69A63413-3378-42B4-A3F8-7182D364B5BF}" destId="{3C35FA2A-E9AC-4DEC-804D-7FA4F1CB8DA1}" srcOrd="0" destOrd="2" presId="urn:microsoft.com/office/officeart/2005/8/layout/vList2"/>
    <dgm:cxn modelId="{9CA995FC-90FF-458F-ACD0-9A526BFF5468}" srcId="{50DF9E1E-AAAA-4BDE-9DB1-A6C27562F385}" destId="{77B22E66-4D3A-4ABF-BE04-96E7C6AC96F2}" srcOrd="0" destOrd="0" parTransId="{F0CF4385-65B2-42DC-B118-DAA5DAE644B4}" sibTransId="{54B3C671-BAA2-49FD-9B27-7125CC3FF62B}"/>
    <dgm:cxn modelId="{013CD0D4-236D-405E-9AAB-F64185EF4691}" srcId="{B0CD477B-3E40-4444-9280-3C23AEF752AD}" destId="{CE9799C0-2283-47CD-9275-D19A8656035A}" srcOrd="0" destOrd="0" parTransId="{DB3DEA9D-FFB7-40BF-B91C-76F1EC1617B3}" sibTransId="{C288C073-3095-4DF9-8B14-A87BCB3788A4}"/>
    <dgm:cxn modelId="{927ADBC8-61F7-4BCA-9B89-BFC0AE6F4B00}" type="presOf" srcId="{92F4CDCB-6FB1-4FF1-9D56-7890ADF37759}" destId="{3670BA09-62DC-4F46-8DE7-A8DFFD0CF6F5}" srcOrd="0" destOrd="2" presId="urn:microsoft.com/office/officeart/2005/8/layout/vList2"/>
    <dgm:cxn modelId="{D86C8A63-483E-494F-A6CD-8D780C735414}" type="presOf" srcId="{BDE5CE41-1D01-4A3D-9043-F2A451883EE1}" destId="{3C35FA2A-E9AC-4DEC-804D-7FA4F1CB8DA1}" srcOrd="0" destOrd="1" presId="urn:microsoft.com/office/officeart/2005/8/layout/vList2"/>
    <dgm:cxn modelId="{A2A00F4A-D4EA-4230-BA99-4F6469813BAA}" type="presOf" srcId="{B0CD477B-3E40-4444-9280-3C23AEF752AD}" destId="{E8428BD7-3DF5-4CC2-82CE-AD264B9EC22A}" srcOrd="0" destOrd="0" presId="urn:microsoft.com/office/officeart/2005/8/layout/vList2"/>
    <dgm:cxn modelId="{473C4341-61E8-44AC-981B-73CA57D5C05D}" type="presOf" srcId="{2CCE0F29-EF4A-4B50-88A9-D2327B891ED9}" destId="{0885F941-0642-48A4-872A-4225DDFDA8AE}" srcOrd="0" destOrd="0" presId="urn:microsoft.com/office/officeart/2005/8/layout/vList2"/>
    <dgm:cxn modelId="{6EADB7C9-1332-4FE8-BF2D-2322C0B624ED}" srcId="{11759697-4AD5-4659-9C14-74A1F881E1E7}" destId="{2CCE0F29-EF4A-4B50-88A9-D2327B891ED9}" srcOrd="2" destOrd="0" parTransId="{C3C4276E-3E54-4567-97F7-1EC05E430BF7}" sibTransId="{1F1CA599-89A1-4E68-8D14-98E758249558}"/>
    <dgm:cxn modelId="{EE1B7AE3-46FE-4E79-80EC-CA42CA3CED63}" srcId="{11759697-4AD5-4659-9C14-74A1F881E1E7}" destId="{B0CD477B-3E40-4444-9280-3C23AEF752AD}" srcOrd="0" destOrd="0" parTransId="{7473C85F-8851-4EF9-BEB0-3B51DABC875A}" sibTransId="{0F2F3D88-A187-449A-9E95-975CFE2B0330}"/>
    <dgm:cxn modelId="{AAB69ACA-8121-4194-9260-A590497B8060}" srcId="{11759697-4AD5-4659-9C14-74A1F881E1E7}" destId="{64940912-CAC5-46AF-9832-68C118B1D9DA}" srcOrd="3" destOrd="0" parTransId="{9E437558-949C-482D-8071-E1FF53C227EE}" sibTransId="{D2CF7241-3F50-438B-84EA-5864274E9C8E}"/>
    <dgm:cxn modelId="{3044F8AC-1763-4E2A-80A0-6792F44BE827}" type="presOf" srcId="{2920AEBB-C306-45FA-9306-156F7EBB8715}" destId="{61EE4AC8-82F3-420C-99B4-81ECA2DDBD77}" srcOrd="0" destOrd="2" presId="urn:microsoft.com/office/officeart/2005/8/layout/vList2"/>
    <dgm:cxn modelId="{20355E39-7974-4A83-83FF-7AFD805EDB65}" srcId="{50DF9E1E-AAAA-4BDE-9DB1-A6C27562F385}" destId="{40D211CD-4705-49CC-93B3-176BD5E8C6F0}" srcOrd="1" destOrd="0" parTransId="{7060C307-740A-41E7-B3B4-5434404F2DE9}" sibTransId="{53B29AF3-0DF5-431A-AF11-5FB2E19FBEF2}"/>
    <dgm:cxn modelId="{FAEE76CE-62B0-4F0A-AD4B-4A67B4E465FD}" srcId="{64940912-CAC5-46AF-9832-68C118B1D9DA}" destId="{69A63413-3378-42B4-A3F8-7182D364B5BF}" srcOrd="2" destOrd="0" parTransId="{E001DA4D-C32B-482E-80F3-9DCE62F0437E}" sibTransId="{41F27DC6-D28D-42EA-9348-2688A3CFDFF2}"/>
    <dgm:cxn modelId="{CD9D81C1-1269-4F7E-97C1-878487F7F467}" srcId="{B0CD477B-3E40-4444-9280-3C23AEF752AD}" destId="{4379AEA7-D665-4DF7-9CB6-CFA2BA3720AF}" srcOrd="3" destOrd="0" parTransId="{F1895AC9-FDAF-4C3B-A87E-842B1FBA208E}" sibTransId="{23EE1046-2328-4D52-A668-09C1147125C2}"/>
    <dgm:cxn modelId="{E42ECA48-F9EA-441B-965E-76947F926D88}" type="presParOf" srcId="{18ECAFA6-1651-4D5D-9D7F-E72783E0FA10}" destId="{E8428BD7-3DF5-4CC2-82CE-AD264B9EC22A}" srcOrd="0" destOrd="0" presId="urn:microsoft.com/office/officeart/2005/8/layout/vList2"/>
    <dgm:cxn modelId="{F2ECBB7B-3521-41EF-AEF8-D7BA2883CCF1}" type="presParOf" srcId="{18ECAFA6-1651-4D5D-9D7F-E72783E0FA10}" destId="{3670BA09-62DC-4F46-8DE7-A8DFFD0CF6F5}" srcOrd="1" destOrd="0" presId="urn:microsoft.com/office/officeart/2005/8/layout/vList2"/>
    <dgm:cxn modelId="{4A1F3298-E81C-41D7-AD41-9BCDCDEBDA3C}" type="presParOf" srcId="{18ECAFA6-1651-4D5D-9D7F-E72783E0FA10}" destId="{063F20A0-6796-46EA-84D2-B4C4DDCB395D}" srcOrd="2" destOrd="0" presId="urn:microsoft.com/office/officeart/2005/8/layout/vList2"/>
    <dgm:cxn modelId="{EFFD05D6-14C7-4A87-A9DE-51D76F50A2C7}" type="presParOf" srcId="{18ECAFA6-1651-4D5D-9D7F-E72783E0FA10}" destId="{61EE4AC8-82F3-420C-99B4-81ECA2DDBD77}" srcOrd="3" destOrd="0" presId="urn:microsoft.com/office/officeart/2005/8/layout/vList2"/>
    <dgm:cxn modelId="{4D7D82A2-0B73-446B-9AEE-1F4F8FA62D30}" type="presParOf" srcId="{18ECAFA6-1651-4D5D-9D7F-E72783E0FA10}" destId="{0885F941-0642-48A4-872A-4225DDFDA8AE}" srcOrd="4" destOrd="0" presId="urn:microsoft.com/office/officeart/2005/8/layout/vList2"/>
    <dgm:cxn modelId="{FA29DE5C-F972-4B9E-A8D1-599499DB5323}" type="presParOf" srcId="{18ECAFA6-1651-4D5D-9D7F-E72783E0FA10}" destId="{EB6F4745-73C2-485D-8FFE-6A5477B57EAE}" srcOrd="5" destOrd="0" presId="urn:microsoft.com/office/officeart/2005/8/layout/vList2"/>
    <dgm:cxn modelId="{1511F6C3-AB45-4898-899D-3BE60C330B52}" type="presParOf" srcId="{18ECAFA6-1651-4D5D-9D7F-E72783E0FA10}" destId="{0C79B071-91D8-4088-A707-74FDA5C647B4}" srcOrd="6" destOrd="0" presId="urn:microsoft.com/office/officeart/2005/8/layout/vList2"/>
    <dgm:cxn modelId="{F8E269C3-46AF-44A5-B3F2-A985E7FABF46}" type="presParOf" srcId="{18ECAFA6-1651-4D5D-9D7F-E72783E0FA10}" destId="{3C35FA2A-E9AC-4DEC-804D-7FA4F1CB8DA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59697-4AD5-4659-9C14-74A1F881E1E7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F49E55-9D09-4B63-8A56-A586BDD89E3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Оплата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комунальних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послуг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енергоносіїв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будівель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Єдиного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ЦНРСП м.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Коломиї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вул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Я.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Пстрака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2в, С.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Петлюри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24,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Гетьманській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5 та І. Франка, 18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8E56B-6306-4EF3-9628-3DD177A60C3E}" type="parTrans" cxnId="{76D46D37-7F7E-4439-B89D-271F42BE3189}">
      <dgm:prSet/>
      <dgm:spPr/>
      <dgm:t>
        <a:bodyPr/>
        <a:lstStyle/>
        <a:p>
          <a:endParaRPr lang="ru-RU"/>
        </a:p>
      </dgm:t>
    </dgm:pt>
    <dgm:pt modelId="{25948832-D101-4DAF-9EDA-E8B7EE703D8F}" type="sibTrans" cxnId="{76D46D37-7F7E-4439-B89D-271F42BE3189}">
      <dgm:prSet/>
      <dgm:spPr/>
      <dgm:t>
        <a:bodyPr/>
        <a:lstStyle/>
        <a:p>
          <a:endParaRPr lang="ru-RU"/>
        </a:p>
      </dgm:t>
    </dgm:pt>
    <dgm:pt modelId="{000A4833-4FB9-4BD3-B1C3-AF99260BAB7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Придбання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твердопаливного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котла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CFBB5-ED5C-4C95-8C11-9C342736F796}" type="parTrans" cxnId="{2CE0467D-A534-4AFE-AD6A-3FD8EAC14445}">
      <dgm:prSet/>
      <dgm:spPr/>
      <dgm:t>
        <a:bodyPr/>
        <a:lstStyle/>
        <a:p>
          <a:endParaRPr lang="ru-RU"/>
        </a:p>
      </dgm:t>
    </dgm:pt>
    <dgm:pt modelId="{92CA9202-B8EF-4F08-89AE-E73DDC08567F}" type="sibTrans" cxnId="{2CE0467D-A534-4AFE-AD6A-3FD8EAC14445}">
      <dgm:prSet/>
      <dgm:spPr/>
      <dgm:t>
        <a:bodyPr/>
        <a:lstStyle/>
        <a:p>
          <a:endParaRPr lang="ru-RU"/>
        </a:p>
      </dgm:t>
    </dgm:pt>
    <dgm:pt modelId="{6609F958-1E1C-4E9D-BD21-B9DCB225D9FF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передбачений обсяг фінансування на 2022 рік:         1 059 283,28 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7687C-8CCE-4B87-BF77-CA3E680F3237}" type="parTrans" cxnId="{87FF3BD1-AD53-4CB6-B9E1-DF31736C058F}">
      <dgm:prSet/>
      <dgm:spPr/>
      <dgm:t>
        <a:bodyPr/>
        <a:lstStyle/>
        <a:p>
          <a:endParaRPr lang="ru-RU"/>
        </a:p>
      </dgm:t>
    </dgm:pt>
    <dgm:pt modelId="{AB92558F-960B-47E0-A8F9-417B2078A57B}" type="sibTrans" cxnId="{87FF3BD1-AD53-4CB6-B9E1-DF31736C058F}">
      <dgm:prSet/>
      <dgm:spPr/>
      <dgm:t>
        <a:bodyPr/>
        <a:lstStyle/>
        <a:p>
          <a:endParaRPr lang="ru-RU"/>
        </a:p>
      </dgm:t>
    </dgm:pt>
    <dgm:pt modelId="{15590A75-3DB5-404D-8A49-2A87FD51BF23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профінансовано за 2022 рік:                                         904 007,12 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B076C-C872-4E2A-A7A9-FBEB9EC8F9A6}" type="parTrans" cxnId="{AC137B21-B76D-416B-912F-BC761FA38A95}">
      <dgm:prSet/>
      <dgm:spPr/>
      <dgm:t>
        <a:bodyPr/>
        <a:lstStyle/>
        <a:p>
          <a:endParaRPr lang="ru-RU"/>
        </a:p>
      </dgm:t>
    </dgm:pt>
    <dgm:pt modelId="{8144B192-159D-4241-B15B-48FF5200DFB5}" type="sibTrans" cxnId="{AC137B21-B76D-416B-912F-BC761FA38A95}">
      <dgm:prSet/>
      <dgm:spPr/>
      <dgm:t>
        <a:bodyPr/>
        <a:lstStyle/>
        <a:p>
          <a:endParaRPr lang="ru-RU"/>
        </a:p>
      </dgm:t>
    </dgm:pt>
    <dgm:pt modelId="{7BA76EB0-430E-4B75-9E4F-2A952506F97B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передбачений обсяг фінансування на 2022 рік:          200 000 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9E587-D973-4AF4-9D60-F4410CC6A85C}" type="parTrans" cxnId="{0436BA0E-8990-4974-8475-00D187034153}">
      <dgm:prSet/>
      <dgm:spPr/>
      <dgm:t>
        <a:bodyPr/>
        <a:lstStyle/>
        <a:p>
          <a:endParaRPr lang="ru-RU"/>
        </a:p>
      </dgm:t>
    </dgm:pt>
    <dgm:pt modelId="{33A5EB4B-0EC9-4210-9E1C-0DFD287F1876}" type="sibTrans" cxnId="{0436BA0E-8990-4974-8475-00D187034153}">
      <dgm:prSet/>
      <dgm:spPr/>
      <dgm:t>
        <a:bodyPr/>
        <a:lstStyle/>
        <a:p>
          <a:endParaRPr lang="ru-RU"/>
        </a:p>
      </dgm:t>
    </dgm:pt>
    <dgm:pt modelId="{834B489D-C427-45CA-B7E1-AFE62B6BF106}">
      <dgm:prSet custT="1"/>
      <dgm:spPr/>
      <dgm:t>
        <a:bodyPr/>
        <a:lstStyle/>
        <a:p>
          <a:pPr algn="ctr"/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профінансовано за 2022 рік:                                         200 000 грн.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45C11-2FBC-458C-ADD4-F4B73B1C27E8}" type="parTrans" cxnId="{471DCE4E-9C22-43C2-83AC-A21FACD8A218}">
      <dgm:prSet/>
      <dgm:spPr/>
      <dgm:t>
        <a:bodyPr/>
        <a:lstStyle/>
        <a:p>
          <a:endParaRPr lang="ru-RU"/>
        </a:p>
      </dgm:t>
    </dgm:pt>
    <dgm:pt modelId="{A37D28EF-2436-41E0-9B57-852010F874AB}" type="sibTrans" cxnId="{471DCE4E-9C22-43C2-83AC-A21FACD8A218}">
      <dgm:prSet/>
      <dgm:spPr/>
      <dgm:t>
        <a:bodyPr/>
        <a:lstStyle/>
        <a:p>
          <a:endParaRPr lang="ru-RU"/>
        </a:p>
      </dgm:t>
    </dgm:pt>
    <dgm:pt modelId="{153E0683-4F50-4473-8F92-BE2612B1D738}">
      <dgm:prSet custT="1"/>
      <dgm:spPr/>
      <dgm:t>
        <a:bodyPr/>
        <a:lstStyle/>
        <a:p>
          <a:pPr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302C2-1DF6-4022-B4CF-78F3E1E3D6EC}" type="parTrans" cxnId="{55A301DD-1FBB-41B0-943E-28113B31F440}">
      <dgm:prSet/>
      <dgm:spPr/>
      <dgm:t>
        <a:bodyPr/>
        <a:lstStyle/>
        <a:p>
          <a:endParaRPr lang="uk-UA"/>
        </a:p>
      </dgm:t>
    </dgm:pt>
    <dgm:pt modelId="{3CC9B4CE-F47E-484B-A71C-63E6D9AC0EC0}" type="sibTrans" cxnId="{55A301DD-1FBB-41B0-943E-28113B31F440}">
      <dgm:prSet/>
      <dgm:spPr/>
      <dgm:t>
        <a:bodyPr/>
        <a:lstStyle/>
        <a:p>
          <a:endParaRPr lang="uk-UA"/>
        </a:p>
      </dgm:t>
    </dgm:pt>
    <dgm:pt modelId="{F19447ED-B9BD-4A59-B733-BE001E4DACE9}">
      <dgm:prSet custT="1"/>
      <dgm:spPr/>
      <dgm:t>
        <a:bodyPr/>
        <a:lstStyle/>
        <a:p>
          <a:pPr algn="ctr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10A5D-6EAC-43C8-A683-A4685130CFAA}" type="parTrans" cxnId="{EFE74202-D419-4B93-9FD1-F2789D77A116}">
      <dgm:prSet/>
      <dgm:spPr/>
      <dgm:t>
        <a:bodyPr/>
        <a:lstStyle/>
        <a:p>
          <a:endParaRPr lang="uk-UA"/>
        </a:p>
      </dgm:t>
    </dgm:pt>
    <dgm:pt modelId="{3D25AB4E-997F-4A94-A1CF-33A702EB5736}" type="sibTrans" cxnId="{EFE74202-D419-4B93-9FD1-F2789D77A116}">
      <dgm:prSet/>
      <dgm:spPr/>
      <dgm:t>
        <a:bodyPr/>
        <a:lstStyle/>
        <a:p>
          <a:endParaRPr lang="uk-UA"/>
        </a:p>
      </dgm:t>
    </dgm:pt>
    <dgm:pt modelId="{18ECAFA6-1651-4D5D-9D7F-E72783E0FA10}" type="pres">
      <dgm:prSet presAssocID="{11759697-4AD5-4659-9C14-74A1F881E1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FD757-5660-4C6A-AB55-948D07FE18B7}" type="pres">
      <dgm:prSet presAssocID="{53F49E55-9D09-4B63-8A56-A586BDD89E31}" presName="parentText" presStyleLbl="node1" presStyleIdx="0" presStyleCnt="2" custScaleX="82645" custScaleY="82645" custLinFactNeighborX="-444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077BF-1E23-476B-BB28-F839B89C231D}" type="pres">
      <dgm:prSet presAssocID="{53F49E55-9D09-4B63-8A56-A586BDD89E3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9AA5-409C-4108-876E-1B6E4E6B97B9}" type="pres">
      <dgm:prSet presAssocID="{000A4833-4FB9-4BD3-B1C3-AF99260BAB78}" presName="parentText" presStyleLbl="node1" presStyleIdx="1" presStyleCnt="2" custScaleX="82645" custScaleY="82645" custLinFactNeighborX="-4339" custLinFactNeighborY="-15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B8D46-B6E8-474E-BCCA-5D258C8192D1}" type="pres">
      <dgm:prSet presAssocID="{000A4833-4FB9-4BD3-B1C3-AF99260BAB7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74202-D419-4B93-9FD1-F2789D77A116}" srcId="{000A4833-4FB9-4BD3-B1C3-AF99260BAB78}" destId="{F19447ED-B9BD-4A59-B733-BE001E4DACE9}" srcOrd="0" destOrd="0" parTransId="{27C10A5D-6EAC-43C8-A683-A4685130CFAA}" sibTransId="{3D25AB4E-997F-4A94-A1CF-33A702EB5736}"/>
    <dgm:cxn modelId="{0442B508-ED5B-4B32-AEA0-1B8719EA06D4}" type="presOf" srcId="{11759697-4AD5-4659-9C14-74A1F881E1E7}" destId="{18ECAFA6-1651-4D5D-9D7F-E72783E0FA10}" srcOrd="0" destOrd="0" presId="urn:microsoft.com/office/officeart/2005/8/layout/vList2"/>
    <dgm:cxn modelId="{2CE0467D-A534-4AFE-AD6A-3FD8EAC14445}" srcId="{11759697-4AD5-4659-9C14-74A1F881E1E7}" destId="{000A4833-4FB9-4BD3-B1C3-AF99260BAB78}" srcOrd="1" destOrd="0" parTransId="{F36CFBB5-ED5C-4C95-8C11-9C342736F796}" sibTransId="{92CA9202-B8EF-4F08-89AE-E73DDC08567F}"/>
    <dgm:cxn modelId="{D0C89438-B4B1-43D8-A905-C8AE89F0FE20}" type="presOf" srcId="{F19447ED-B9BD-4A59-B733-BE001E4DACE9}" destId="{58DB8D46-B6E8-474E-BCCA-5D258C8192D1}" srcOrd="0" destOrd="0" presId="urn:microsoft.com/office/officeart/2005/8/layout/vList2"/>
    <dgm:cxn modelId="{7E634D87-E89A-4537-ABB7-C90B57D8E4E1}" type="presOf" srcId="{000A4833-4FB9-4BD3-B1C3-AF99260BAB78}" destId="{C6E89AA5-409C-4108-876E-1B6E4E6B97B9}" srcOrd="0" destOrd="0" presId="urn:microsoft.com/office/officeart/2005/8/layout/vList2"/>
    <dgm:cxn modelId="{995B32F4-C52F-4861-B602-49E85FC98C40}" type="presOf" srcId="{834B489D-C427-45CA-B7E1-AFE62B6BF106}" destId="{58DB8D46-B6E8-474E-BCCA-5D258C8192D1}" srcOrd="0" destOrd="2" presId="urn:microsoft.com/office/officeart/2005/8/layout/vList2"/>
    <dgm:cxn modelId="{55A301DD-1FBB-41B0-943E-28113B31F440}" srcId="{53F49E55-9D09-4B63-8A56-A586BDD89E31}" destId="{153E0683-4F50-4473-8F92-BE2612B1D738}" srcOrd="0" destOrd="0" parTransId="{BC2302C2-1DF6-4022-B4CF-78F3E1E3D6EC}" sibTransId="{3CC9B4CE-F47E-484B-A71C-63E6D9AC0EC0}"/>
    <dgm:cxn modelId="{87FB51DB-DBF8-4B66-8372-97CFAD02D68E}" type="presOf" srcId="{6609F958-1E1C-4E9D-BD21-B9DCB225D9FF}" destId="{3D5077BF-1E23-476B-BB28-F839B89C231D}" srcOrd="0" destOrd="1" presId="urn:microsoft.com/office/officeart/2005/8/layout/vList2"/>
    <dgm:cxn modelId="{02F53112-FB30-4F2A-A215-D6A7B430F8F0}" type="presOf" srcId="{7BA76EB0-430E-4B75-9E4F-2A952506F97B}" destId="{58DB8D46-B6E8-474E-BCCA-5D258C8192D1}" srcOrd="0" destOrd="1" presId="urn:microsoft.com/office/officeart/2005/8/layout/vList2"/>
    <dgm:cxn modelId="{A6A84FC2-C41B-4270-B762-56A68F1E09A5}" type="presOf" srcId="{153E0683-4F50-4473-8F92-BE2612B1D738}" destId="{3D5077BF-1E23-476B-BB28-F839B89C231D}" srcOrd="0" destOrd="0" presId="urn:microsoft.com/office/officeart/2005/8/layout/vList2"/>
    <dgm:cxn modelId="{D2C894AA-A8A5-45D9-A8B9-60478F2F7CA3}" type="presOf" srcId="{15590A75-3DB5-404D-8A49-2A87FD51BF23}" destId="{3D5077BF-1E23-476B-BB28-F839B89C231D}" srcOrd="0" destOrd="2" presId="urn:microsoft.com/office/officeart/2005/8/layout/vList2"/>
    <dgm:cxn modelId="{471DCE4E-9C22-43C2-83AC-A21FACD8A218}" srcId="{000A4833-4FB9-4BD3-B1C3-AF99260BAB78}" destId="{834B489D-C427-45CA-B7E1-AFE62B6BF106}" srcOrd="2" destOrd="0" parTransId="{D6345C11-2FBC-458C-ADD4-F4B73B1C27E8}" sibTransId="{A37D28EF-2436-41E0-9B57-852010F874AB}"/>
    <dgm:cxn modelId="{87FF3BD1-AD53-4CB6-B9E1-DF31736C058F}" srcId="{53F49E55-9D09-4B63-8A56-A586BDD89E31}" destId="{6609F958-1E1C-4E9D-BD21-B9DCB225D9FF}" srcOrd="1" destOrd="0" parTransId="{05A7687C-8CCE-4B87-BF77-CA3E680F3237}" sibTransId="{AB92558F-960B-47E0-A8F9-417B2078A57B}"/>
    <dgm:cxn modelId="{AC137B21-B76D-416B-912F-BC761FA38A95}" srcId="{53F49E55-9D09-4B63-8A56-A586BDD89E31}" destId="{15590A75-3DB5-404D-8A49-2A87FD51BF23}" srcOrd="2" destOrd="0" parTransId="{6A4B076C-C872-4E2A-A7A9-FBEB9EC8F9A6}" sibTransId="{8144B192-159D-4241-B15B-48FF5200DFB5}"/>
    <dgm:cxn modelId="{101383E0-6D27-4D2D-ACB4-555BE09BECC8}" type="presOf" srcId="{53F49E55-9D09-4B63-8A56-A586BDD89E31}" destId="{ED3FD757-5660-4C6A-AB55-948D07FE18B7}" srcOrd="0" destOrd="0" presId="urn:microsoft.com/office/officeart/2005/8/layout/vList2"/>
    <dgm:cxn modelId="{0436BA0E-8990-4974-8475-00D187034153}" srcId="{000A4833-4FB9-4BD3-B1C3-AF99260BAB78}" destId="{7BA76EB0-430E-4B75-9E4F-2A952506F97B}" srcOrd="1" destOrd="0" parTransId="{7219E587-D973-4AF4-9D60-F4410CC6A85C}" sibTransId="{33A5EB4B-0EC9-4210-9E1C-0DFD287F1876}"/>
    <dgm:cxn modelId="{76D46D37-7F7E-4439-B89D-271F42BE3189}" srcId="{11759697-4AD5-4659-9C14-74A1F881E1E7}" destId="{53F49E55-9D09-4B63-8A56-A586BDD89E31}" srcOrd="0" destOrd="0" parTransId="{E7E8E56B-6306-4EF3-9628-3DD177A60C3E}" sibTransId="{25948832-D101-4DAF-9EDA-E8B7EE703D8F}"/>
    <dgm:cxn modelId="{3116B9FE-B38A-4D58-8D07-683263C1FC73}" type="presParOf" srcId="{18ECAFA6-1651-4D5D-9D7F-E72783E0FA10}" destId="{ED3FD757-5660-4C6A-AB55-948D07FE18B7}" srcOrd="0" destOrd="0" presId="urn:microsoft.com/office/officeart/2005/8/layout/vList2"/>
    <dgm:cxn modelId="{DAC8E274-37DE-4EEE-9D61-D7C74E5C5DA2}" type="presParOf" srcId="{18ECAFA6-1651-4D5D-9D7F-E72783E0FA10}" destId="{3D5077BF-1E23-476B-BB28-F839B89C231D}" srcOrd="1" destOrd="0" presId="urn:microsoft.com/office/officeart/2005/8/layout/vList2"/>
    <dgm:cxn modelId="{C9ED4CC9-2E77-4481-B11F-01E91D2A8F49}" type="presParOf" srcId="{18ECAFA6-1651-4D5D-9D7F-E72783E0FA10}" destId="{C6E89AA5-409C-4108-876E-1B6E4E6B97B9}" srcOrd="2" destOrd="0" presId="urn:microsoft.com/office/officeart/2005/8/layout/vList2"/>
    <dgm:cxn modelId="{AA8FD47C-4AB0-40EC-8236-630EEC7BD4C4}" type="presParOf" srcId="{18ECAFA6-1651-4D5D-9D7F-E72783E0FA10}" destId="{58DB8D46-B6E8-474E-BCCA-5D258C8192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52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81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9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0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2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0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3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5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33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94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10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3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97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64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14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14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08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2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272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91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75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5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33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89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0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01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6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543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27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38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02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59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53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61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00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9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63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3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282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77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21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07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0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77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64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09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7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565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13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5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04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59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88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90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72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51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212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4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986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943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62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35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64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421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070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534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42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084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21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13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1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21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646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04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875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34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45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/>
              <a:pPr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5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0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3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15.03.2023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comments" Target="../comments/commen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5" Type="http://schemas.openxmlformats.org/officeDocument/2006/relationships/comments" Target="../comments/comment3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621" y="360947"/>
            <a:ext cx="7400697" cy="343805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 smtClean="0">
                <a:latin typeface="+mn-lt"/>
              </a:rPr>
              <a:t/>
            </a:r>
            <a:br>
              <a:rPr lang="uk-UA" b="1" dirty="0" smtClean="0">
                <a:latin typeface="+mn-lt"/>
              </a:rPr>
            </a:br>
            <a:r>
              <a:rPr lang="uk-UA" b="1" dirty="0" smtClean="0">
                <a:latin typeface="+mn-lt"/>
              </a:rPr>
              <a:t> 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Управління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соціальної політики Коломийської міської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ради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забезпечує, в межах визначених законодавством, прав членів територіальної громади  в сфері соціального захисту населення, шляхом здійснення нагляду  за додержанням на території Коломийської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міської територіальної громади вимог законодавства у цій сфері, виконання відповідних державних і місцевих програм соціального захисту, надання населенню якісних соціальних послуг, як безпосередньо, так і через мережу комунальних підприємств, установ та закладів соціального обслуговування.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Витрати на утримання апарату Управління за 2022 рік:</a:t>
            </a:r>
            <a:endParaRPr lang="uk-UA" sz="2000" b="1" dirty="0">
              <a:solidFill>
                <a:srgbClr val="512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sz="1800" b="1" dirty="0">
                <a:solidFill>
                  <a:prstClr val="white"/>
                </a:solidFill>
                <a:ea typeface="+mn-ea"/>
                <a:cs typeface="+mn-cs"/>
              </a:rPr>
              <a:t>Створення</a:t>
            </a:r>
            <a:endParaRPr lang="uk-UA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56090"/>
              </p:ext>
            </p:extLst>
          </p:nvPr>
        </p:nvGraphicFramePr>
        <p:xfrm>
          <a:off x="1620253" y="3898233"/>
          <a:ext cx="6922167" cy="257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792"/>
                <a:gridCol w="1652777"/>
                <a:gridCol w="1824598"/>
              </a:tblGrid>
              <a:tr h="381801">
                <a:tc>
                  <a:txBody>
                    <a:bodyPr/>
                    <a:lstStyle/>
                    <a:p>
                      <a:pPr algn="ctr"/>
                      <a:endParaRPr lang="uk-UA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Затверджено на звітний період,</a:t>
                      </a:r>
                      <a:r>
                        <a:rPr lang="uk-UA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Касові видатки</a:t>
                      </a:r>
                      <a:r>
                        <a:rPr lang="uk-UA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звітний період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168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видатків  на утримання апарату Управління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12 154 941,00</a:t>
                      </a: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12 037 375,57</a:t>
                      </a: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34189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- обсяг видатків на облаштування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споруди цивільного захисту (укриття)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1 000 000,00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470 736,00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8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818" y="2016739"/>
            <a:ext cx="4323802" cy="3241060"/>
          </a:xfrm>
        </p:spPr>
        <p:txBody>
          <a:bodyPr>
            <a:noAutofit/>
          </a:bodyPr>
          <a:lstStyle/>
          <a:p>
            <a:pPr marR="309245" indent="11113" algn="just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притулку бездомним особам; </a:t>
            </a:r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9245" indent="11113" algn="just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соціальної послуги денного догляду особам похилого віку з когнітивними розладами психіки; особам з інвалідністю із психічними розладами;</a:t>
            </a:r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9245" indent="11113" algn="just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надання соціальної послуги соціальний супровід сімей (осіб), які перебувають у складних життєвих обставинах;</a:t>
            </a:r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9245" indent="11113" algn="just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соціальної послуги кризового та екстреного втручання, в тому числі постраждалим від насильства в сім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ї;</a:t>
            </a:r>
          </a:p>
          <a:p>
            <a:pPr marR="309245" indent="11113" algn="just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-надання соціальної послуги стаціонарного догляду за особами, які втратили здатність до самообслуговування чи не набули такої здатності.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818" y="2016739"/>
            <a:ext cx="4323806" cy="34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1515" marR="1036319">
              <a:lnSpc>
                <a:spcPct val="102899"/>
              </a:lnSpc>
            </a:pPr>
            <a:endParaRPr lang="ru-RU" sz="1600" dirty="0">
              <a:latin typeface="Palatino Linotype"/>
              <a:cs typeface="Palatino Linotyp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104" y="182880"/>
            <a:ext cx="399723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використання бюджетних коштів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n w="0"/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299C33A-DEC7-4386-9A36-CEBC7070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0" y="0"/>
            <a:ext cx="4650380" cy="2189703"/>
          </a:xfrm>
        </p:spPr>
        <p:txBody>
          <a:bodyPr>
            <a:noAutofit/>
          </a:bodyPr>
          <a:lstStyle/>
          <a:p>
            <a:pPr algn="ctr"/>
            <a:r>
              <a:rPr lang="uk-UA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«Надання соціальних послуг населенню </a:t>
            </a:r>
            <a:r>
              <a:rPr lang="uk-UA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br>
              <a:rPr lang="uk-UA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2020-2022 </a:t>
            </a:r>
            <a:r>
              <a:rPr lang="uk-UA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роки» </a:t>
            </a:r>
            <a:r>
              <a:rPr lang="uk-UA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uk-UA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 </a:t>
            </a:r>
            <a:r>
              <a:rPr lang="uk-UA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 міської ради від 21.11.2019р. №4153-55/2019</a:t>
            </a:r>
            <a:r>
              <a:rPr lang="uk-UA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4">
            <a:extLst>
              <a:ext uri="{FF2B5EF4-FFF2-40B4-BE49-F238E27FC236}">
                <a16:creationId xmlns:a16="http://schemas.microsoft.com/office/drawing/2014/main" xmlns="" id="{ED7575C3-230F-4069-9715-CC0B1A928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0" y="2016739"/>
            <a:ext cx="2551416" cy="22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gluzd.org.ua/wp-content/uploads/2019/10/photo_2019-09-18_16-28-41-1024x768.jpg">
            <a:extLst>
              <a:ext uri="{FF2B5EF4-FFF2-40B4-BE49-F238E27FC236}">
                <a16:creationId xmlns:a16="http://schemas.microsoft.com/office/drawing/2014/main" xmlns="" id="{6C543007-33AA-4422-9B69-D1272719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1" y="4291445"/>
            <a:ext cx="2260470" cy="218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Світлина від Карітас Коломия.">
            <a:extLst>
              <a:ext uri="{FF2B5EF4-FFF2-40B4-BE49-F238E27FC236}">
                <a16:creationId xmlns:a16="http://schemas.microsoft.com/office/drawing/2014/main" xmlns="" id="{2794E0E1-8128-492A-A9A5-71619D25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91" y="4291445"/>
            <a:ext cx="2234044" cy="218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Світлина від Карітас Коломия.">
            <a:extLst>
              <a:ext uri="{FF2B5EF4-FFF2-40B4-BE49-F238E27FC236}">
                <a16:creationId xmlns:a16="http://schemas.microsoft.com/office/drawing/2014/main" xmlns="" id="{B4E3A70A-C3BB-4DD8-9642-5BF21E4A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42" y="2028111"/>
            <a:ext cx="2161293" cy="226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33105" y="890766"/>
            <a:ext cx="4997431" cy="149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9245" lvl="0" indent="11113" algn="just" defTabSz="914400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 фінансування на 2022 рік: </a:t>
            </a:r>
            <a:endParaRPr lang="uk-UA" alt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9245" lvl="0" indent="11113" algn="just" defTabSz="914400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881,0 </a:t>
            </a:r>
            <a:r>
              <a:rPr lang="uk-UA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alt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  <a:p>
            <a:pPr marR="309245" lvl="0" indent="11113" algn="just" defTabSz="914400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Профінансовано</a:t>
            </a:r>
            <a:r>
              <a:rPr lang="uk-UA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880,9 </a:t>
            </a:r>
            <a:r>
              <a:rPr lang="uk-UA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 </a:t>
            </a:r>
            <a:r>
              <a:rPr lang="uk-UA" alt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uk-UA" alt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90000"/>
              </a:lnSpc>
              <a:spcBef>
                <a:spcPts val="1000"/>
              </a:spcBef>
            </a:pPr>
            <a:r>
              <a:rPr lang="uk-UA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uk-UA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0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397" y="783772"/>
            <a:ext cx="6921499" cy="81425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використання коштів на реалізацію Програми по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роках, тис. </a:t>
            </a:r>
            <a:r>
              <a:rPr lang="uk-UA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333872" y="870062"/>
            <a:ext cx="8352928" cy="500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200" dirty="0">
              <a:solidFill>
                <a:prstClr val="black"/>
              </a:solidFill>
            </a:endParaRPr>
          </a:p>
        </p:txBody>
      </p:sp>
      <p:sp>
        <p:nvSpPr>
          <p:cNvPr id="27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/>
              <a:t>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16939"/>
              </p:ext>
            </p:extLst>
          </p:nvPr>
        </p:nvGraphicFramePr>
        <p:xfrm>
          <a:off x="851333" y="2223654"/>
          <a:ext cx="8292667" cy="346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Діаграма" r:id="rId4" imgW="4924523" imgH="1619190" progId="MSGraph.Chart.8">
                  <p:embed/>
                </p:oleObj>
              </mc:Choice>
              <mc:Fallback>
                <p:oleObj name="Діаграма" r:id="rId4" imgW="4924523" imgH="1619190" progId="MSGraph.Chart.8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33" y="2223654"/>
                        <a:ext cx="8292667" cy="3469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7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16977" y="681558"/>
            <a:ext cx="70016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Результативні показники виконання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бюджетної програми</a:t>
            </a:r>
            <a:endParaRPr lang="uk-UA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99801"/>
              </p:ext>
            </p:extLst>
          </p:nvPr>
        </p:nvGraphicFramePr>
        <p:xfrm>
          <a:off x="1002449" y="2129276"/>
          <a:ext cx="7602251" cy="406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029"/>
                <a:gridCol w="2136580"/>
                <a:gridCol w="2020642"/>
              </a:tblGrid>
              <a:tr h="1128534">
                <a:tc>
                  <a:txBody>
                    <a:bodyPr/>
                    <a:lstStyle/>
                    <a:p>
                      <a:pPr algn="ctr"/>
                      <a:endParaRPr lang="uk-UA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0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uk-UA" sz="20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Затверджено на звітний період,</a:t>
                      </a:r>
                      <a:r>
                        <a:rPr lang="uk-UA" sz="2000" dirty="0" err="1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20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Касові видатки за звітний період,</a:t>
                      </a:r>
                      <a:r>
                        <a:rPr lang="uk-UA" sz="2000" dirty="0" err="1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20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9185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видатків  «Надання послуг бездомним особам»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460 000,00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459 968,96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9450">
                <a:tc>
                  <a:txBody>
                    <a:bodyPr/>
                    <a:lstStyle/>
                    <a:p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 видатків «Надання соціальної послуги стаціонарного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догляду за особами, які втратили здатність до самообслуговування чи не набули такої здатності» 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421 000,00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420 932,16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07975" y="719087"/>
            <a:ext cx="70487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ПРОГРАМА «Забезпечення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рішень суду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2022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роки»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40080" y="2039648"/>
            <a:ext cx="765752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Рішенням Коломийської міської ради від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22.07.2021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року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942-17/2021 затверджено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Програму</a:t>
            </a:r>
            <a:r>
              <a:rPr lang="uk-UA" sz="2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виконання рішень суду на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роки.</a:t>
            </a: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Основним заходом Програми є погашення заборгованості за судовими рішеннями про стягнення коштів міського бюджету, боржниками по яких є виконавчі органи міської ради.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Всього коштів у 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році 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використано 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88,82</a:t>
            </a:r>
            <a:r>
              <a:rPr lang="uk-UA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тис.грн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uk-UA" sz="22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рішення суду щодо відшкодування Укртелекому коштів за надані </a:t>
            </a:r>
            <a:r>
              <a:rPr lang="uk-UA" sz="22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пільги - зв’язок</a:t>
            </a:r>
            <a:r>
              <a:rPr lang="uk-UA" sz="2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lang="uk-UA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AutoShape 4" descr="Картинки по запросу &quot;судова влад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94" name="AutoShape 6" descr="Картинки по запросу &quot;судова влад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7807" y="169817"/>
            <a:ext cx="1563684" cy="19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90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 descr="Картинки по запросу &quot;судова влад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94" name="AutoShape 6" descr="Картинки по запросу &quot;судова влад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646947" y="520913"/>
            <a:ext cx="5694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Динаміка використання  коштів на</a:t>
            </a:r>
          </a:p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реалізацію  Програми        </a:t>
            </a:r>
          </a:p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роках, тис.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95420"/>
              </p:ext>
            </p:extLst>
          </p:nvPr>
        </p:nvGraphicFramePr>
        <p:xfrm>
          <a:off x="774700" y="2117725"/>
          <a:ext cx="803275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Діаграма" r:id="rId4" imgW="4886435" imgH="1581120" progId="MSGraph.Chart.8">
                  <p:embed/>
                </p:oleObj>
              </mc:Choice>
              <mc:Fallback>
                <p:oleObj name="Діаграма" r:id="rId4" imgW="4886435" imgH="1581120" progId="MSGraph.Chart.8">
                  <p:embed/>
                  <p:pic>
                    <p:nvPicPr>
                      <p:cNvPr id="0" name="Об'є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117725"/>
                        <a:ext cx="803275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 descr="Картинки по запросу &quot;судова влад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94" name="AutoShape 6" descr="Картинки по запросу &quot;судова влад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021304" y="715561"/>
            <a:ext cx="63847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Результативні показники виконання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бюджетної програми</a:t>
            </a: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19013"/>
              </p:ext>
            </p:extLst>
          </p:nvPr>
        </p:nvGraphicFramePr>
        <p:xfrm>
          <a:off x="945573" y="2275610"/>
          <a:ext cx="7460488" cy="336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750"/>
                <a:gridCol w="2260191"/>
                <a:gridCol w="2137547"/>
              </a:tblGrid>
              <a:tr h="1267644">
                <a:tc>
                  <a:txBody>
                    <a:bodyPr/>
                    <a:lstStyle/>
                    <a:p>
                      <a:pPr algn="ctr"/>
                      <a:endParaRPr lang="uk-UA" sz="2400" dirty="0" smtClean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uk-UA" sz="24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Затверджено на звітний період,грн.</a:t>
                      </a:r>
                      <a:endParaRPr lang="uk-UA" sz="24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Касові видатки за звітний період,грн.</a:t>
                      </a:r>
                      <a:endParaRPr lang="uk-UA" sz="24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08064">
                <a:tc>
                  <a:txBody>
                    <a:bodyPr/>
                    <a:lstStyle/>
                    <a:p>
                      <a:endParaRPr lang="uk-UA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</a:t>
                      </a:r>
                      <a:r>
                        <a:rPr lang="uk-UA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видатків  на виконання рішень суду</a:t>
                      </a:r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110 000,00</a:t>
                      </a:r>
                    </a:p>
                    <a:p>
                      <a:pPr algn="ctr"/>
                      <a:endParaRPr lang="uk-UA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88 820,32</a:t>
                      </a:r>
                    </a:p>
                    <a:p>
                      <a:pPr algn="ctr"/>
                      <a:endParaRPr lang="uk-UA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3C6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6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16976" y="429612"/>
            <a:ext cx="700169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Програма «Оздоровлення та відпочинок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 на 2021-2024 роки»                          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затверджена 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рішенням міської ради від 24.12.2020р. №102-4/2020</a:t>
            </a:r>
            <a:endParaRPr lang="uk-UA" sz="16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Мета та основні завдання Програми є реалізація одного з найважливіших завдань у соціальній сфері захисту дітей – права на оздоровлення та відпочинок, створення умов для формування цілісної системи оздоровлення та відпочинку дітей, підвищення якості та доступності послуг з відпочинку та оздоровлення дітей Коломийської міської територіальної  громади.</a:t>
            </a:r>
            <a:endParaRPr lang="uk-UA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Оздоровлення та відпочинок дітей, які потребують особливої соціальної уваги  та підтримки в 2022 році » Офіційний веб-сайт Добровеличківської селищної  ра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06" y="3287902"/>
            <a:ext cx="6058629" cy="30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09600" y="892259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960000"/>
                </a:solidFill>
              </a:rPr>
              <a:t>Динаміка використання  коштів на</a:t>
            </a:r>
          </a:p>
          <a:p>
            <a:pPr algn="ctr"/>
            <a:r>
              <a:rPr lang="uk-UA" sz="2800" b="1" dirty="0" smtClean="0">
                <a:solidFill>
                  <a:srgbClr val="960000"/>
                </a:solidFill>
              </a:rPr>
              <a:t> реалізацію </a:t>
            </a:r>
            <a:r>
              <a:rPr lang="uk-UA" sz="2800" b="1" dirty="0">
                <a:solidFill>
                  <a:srgbClr val="960000"/>
                </a:solidFill>
              </a:rPr>
              <a:t> </a:t>
            </a:r>
            <a:r>
              <a:rPr lang="uk-UA" sz="2800" b="1" dirty="0" smtClean="0">
                <a:solidFill>
                  <a:srgbClr val="960000"/>
                </a:solidFill>
              </a:rPr>
              <a:t>Програми        </a:t>
            </a:r>
          </a:p>
          <a:p>
            <a:pPr algn="ctr"/>
            <a:r>
              <a:rPr lang="uk-UA" sz="2800" b="1" dirty="0" smtClean="0">
                <a:solidFill>
                  <a:srgbClr val="960000"/>
                </a:solidFill>
              </a:rPr>
              <a:t>  </a:t>
            </a:r>
            <a:r>
              <a:rPr lang="uk-UA" sz="2600" b="1" dirty="0" smtClean="0">
                <a:solidFill>
                  <a:srgbClr val="960000"/>
                </a:solidFill>
              </a:rPr>
              <a:t>по роках, тис. </a:t>
            </a:r>
            <a:r>
              <a:rPr lang="uk-UA" sz="2600" b="1" dirty="0" err="1" smtClean="0">
                <a:solidFill>
                  <a:srgbClr val="960000"/>
                </a:solidFill>
              </a:rPr>
              <a:t>грн</a:t>
            </a:r>
            <a:endParaRPr lang="uk-UA" sz="2600" b="1" dirty="0">
              <a:solidFill>
                <a:srgbClr val="960000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39012"/>
              </p:ext>
            </p:extLst>
          </p:nvPr>
        </p:nvGraphicFramePr>
        <p:xfrm>
          <a:off x="745202" y="2078182"/>
          <a:ext cx="8093998" cy="338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Діаграма" r:id="rId4" imgW="4924523" imgH="1619190" progId="MSGraph.Chart.8">
                  <p:embed/>
                </p:oleObj>
              </mc:Choice>
              <mc:Fallback>
                <p:oleObj name="Діаграма" r:id="rId4" imgW="4924523" imgH="1619190" progId="MSGraph.Chart.8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02" y="2078182"/>
                        <a:ext cx="8093998" cy="3386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4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17894" y="647690"/>
            <a:ext cx="70016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rgbClr val="5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Результативні показники виконання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rgbClr val="54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бюджетної програми</a:t>
            </a:r>
            <a:endParaRPr lang="uk-UA" sz="2800" i="1" dirty="0">
              <a:solidFill>
                <a:srgbClr val="5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27124"/>
              </p:ext>
            </p:extLst>
          </p:nvPr>
        </p:nvGraphicFramePr>
        <p:xfrm>
          <a:off x="890336" y="1741904"/>
          <a:ext cx="793282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830"/>
                <a:gridCol w="2229485"/>
                <a:gridCol w="21085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Затверджено</a:t>
                      </a:r>
                      <a:r>
                        <a:rPr lang="uk-UA" sz="1800" baseline="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звітний період</a:t>
                      </a:r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800" dirty="0" err="1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Касові видатки за звітний період ,</a:t>
                      </a:r>
                      <a:r>
                        <a:rPr lang="uk-UA" sz="1800" dirty="0" err="1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видатків  на забезпечення оздоровленням та відпочинком дітей, які потребують особливої соціальної уваги (придбання путівок)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385 000,00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385 000,00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 видатків на забезпечення оздоровленням та відпочинком дітей, які потребують особливої уваги та підтримки з числа дітей військовослужбовців, які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проходять військову службу в частинах розташованих на території Коломийської міської територіальної громади  (придбання путівок)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1 174 500,00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1 174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500,00</a:t>
                      </a:r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17894" y="566299"/>
            <a:ext cx="70016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Субвенція з обласного бюджету за 2022 рік</a:t>
            </a:r>
            <a:endParaRPr lang="uk-UA" sz="2800" i="1" dirty="0">
              <a:solidFill>
                <a:srgbClr val="5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53423"/>
              </p:ext>
            </p:extLst>
          </p:nvPr>
        </p:nvGraphicFramePr>
        <p:xfrm>
          <a:off x="826167" y="1386353"/>
          <a:ext cx="7932821" cy="469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830"/>
                <a:gridCol w="2229485"/>
                <a:gridCol w="2108506"/>
              </a:tblGrid>
              <a:tr h="67845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Затверджено</a:t>
                      </a:r>
                      <a:r>
                        <a:rPr lang="uk-UA" sz="1800" baseline="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звітний період</a:t>
                      </a:r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800" dirty="0" err="1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Касові видатки за звітний період,</a:t>
                      </a:r>
                      <a:r>
                        <a:rPr lang="uk-UA" sz="1800" dirty="0" err="1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  <a:tr h="120637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забезпечення виплати коштів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отримання безплатних ліків за рецептами лікарів громадянам, які постраждали внаслідок Чорнобильської катастрофи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77 700,00</a:t>
                      </a:r>
                      <a:endParaRPr lang="uk-UA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77 685,82</a:t>
                      </a:r>
                      <a:endParaRPr lang="uk-UA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  <a:tr h="14308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додаткові виплати бійцям-добровольцям,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які брали участь у захисті територіальної цілісності та державного суверенітету на Сході України, з розрахунку 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грн 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місяць на одну особу 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15 000,00</a:t>
                      </a:r>
                    </a:p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10 500,00</a:t>
                      </a:r>
                    </a:p>
                    <a:p>
                      <a:pPr algn="ctr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k-UA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  <a:tr h="115337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додаткові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виплати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ветеранам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ОУН-УПА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сумі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грн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одну особу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r>
                        <a:rPr lang="uk-UA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84 000,00</a:t>
                      </a:r>
                      <a:endParaRPr lang="uk-UA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E8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6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366" y="261257"/>
            <a:ext cx="6844937" cy="158060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Звіт про виконання у 2022 році Програм, розробником яких є управління соціальної політики Коломийської міської ради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sz="1800" b="1" dirty="0">
                <a:solidFill>
                  <a:prstClr val="white"/>
                </a:solidFill>
                <a:ea typeface="+mn-ea"/>
                <a:cs typeface="+mn-cs"/>
              </a:rPr>
              <a:t>Створення</a:t>
            </a:r>
            <a:endParaRPr lang="uk-UA" dirty="0"/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469556" y="1750423"/>
            <a:ext cx="8217243" cy="46998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Загальна кількість Програм</a:t>
            </a: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 виконанні 	                                         -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Кількість Програм, замовником</a:t>
            </a: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яких є управління	              	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-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Кількість Програм, замовником</a:t>
            </a: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яких є Єдиний центр надання</a:t>
            </a: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реабілітаційних та соціальних послуг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Сума коштів виділених з міського</a:t>
            </a: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бюджету на реалізацію Програм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1957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74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355387E-2349-432E-A6EC-0438EC14B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39" y="943282"/>
            <a:ext cx="4751784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818" y="1697515"/>
            <a:ext cx="4522952" cy="3749041"/>
          </a:xfrm>
        </p:spPr>
        <p:txBody>
          <a:bodyPr>
            <a:noAutofit/>
          </a:bodyPr>
          <a:lstStyle/>
          <a:p>
            <a:pPr marR="309245" indent="11113" algn="just">
              <a:lnSpc>
                <a:spcPct val="1000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перевезення дітей та осіб з інвалідністю в тому числі тих, які не можуть самостійно пересуватися або пересуваються за допомогою милиць, палиць, крісел колісних; хворих </a:t>
            </a:r>
            <a:r>
              <a:rPr lang="uk-UA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злоякісні 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 з обмеженою здатністю до самостійного пересування; хворих </a:t>
            </a:r>
            <a:r>
              <a:rPr lang="uk-UA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ниркову 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недостатність, які </a:t>
            </a:r>
            <a:r>
              <a:rPr lang="uk-UA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 від 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діалізу </a:t>
            </a:r>
            <a:r>
              <a:rPr lang="uk-UA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 значимих об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міста: заклади охорони здоров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(поліклініки, лікарні, аптеки, амбулаторії, лабораторії), органи виконавчої влади та органи місцевого самоврядування, установ соціального значення, органів міграційної служби, органів судової влади, правоохоронних органів, спеціалізованих медичних закладів Івано-Франківської області. Фінансування програми здійснюється за рахунок міського бюджету. </a:t>
            </a:r>
          </a:p>
          <a:p>
            <a:pPr marR="309245" indent="11113" algn="just">
              <a:lnSpc>
                <a:spcPct val="1000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Протягом 2022 року послугою «Соціальне таксі» скористалися 64 особи з інвалідністю, здійснено 2 888 виїздів до лікарень, поліклінік, залізничний та автовокзали, міські соціальні установи.</a:t>
            </a:r>
          </a:p>
          <a:p>
            <a:pPr marR="309245" indent="11113" algn="just">
              <a:lnSpc>
                <a:spcPct val="1000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 </a:t>
            </a:r>
            <a:r>
              <a:rPr lang="uk-UA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на </a:t>
            </a:r>
            <a:r>
              <a:rPr lang="uk-UA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</a:t>
            </a:r>
            <a:r>
              <a:rPr lang="uk-UA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100,0 </a:t>
            </a:r>
            <a:r>
              <a:rPr lang="uk-UA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</a:t>
            </a:r>
            <a:r>
              <a:rPr lang="uk-UA" alt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309245" indent="11113" algn="just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r>
              <a:rPr lang="uk-UA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Профінансовано за </a:t>
            </a:r>
            <a:r>
              <a:rPr lang="uk-UA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рік:                      </a:t>
            </a:r>
            <a:r>
              <a:rPr lang="uk-UA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99,6 </a:t>
            </a:r>
            <a:r>
              <a:rPr lang="uk-UA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 </a:t>
            </a:r>
          </a:p>
          <a:p>
            <a:pPr algn="just"/>
            <a:r>
              <a:rPr lang="uk-UA" sz="1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818" y="2068990"/>
            <a:ext cx="4323806" cy="34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1515" marR="1036319">
              <a:lnSpc>
                <a:spcPct val="102899"/>
              </a:lnSpc>
            </a:pPr>
            <a:endParaRPr lang="ru-RU"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104" y="1379560"/>
            <a:ext cx="3997234" cy="338554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n w="0"/>
                <a:solidFill>
                  <a:srgbClr val="E7E6E6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1600" dirty="0" smtClean="0">
                <a:ln w="0"/>
                <a:solidFill>
                  <a:srgbClr val="E7E6E6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n w="0"/>
                <a:solidFill>
                  <a:srgbClr val="E7E6E6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uk-UA" sz="1600" dirty="0">
                <a:ln w="0"/>
                <a:solidFill>
                  <a:srgbClr val="E7E6E6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n w="0"/>
                <a:solidFill>
                  <a:srgbClr val="E7E6E6">
                    <a:lumMod val="1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altLang="ru-RU" sz="1600" dirty="0" smtClean="0"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n w="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299C33A-DEC7-4386-9A36-CEBC7070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0" y="0"/>
            <a:ext cx="4650380" cy="2493034"/>
          </a:xfrm>
        </p:spPr>
        <p:txBody>
          <a:bodyPr>
            <a:noAutofit/>
          </a:bodyPr>
          <a:lstStyle/>
          <a:p>
            <a:pPr algn="ctr"/>
            <a:r>
              <a:rPr lang="uk-UA" altLang="ru-RU" sz="2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«Надання </a:t>
            </a:r>
            <a:r>
              <a:rPr lang="uk-UA" altLang="ru-RU" sz="2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з перевезення людей «соціальне таксі» на 2022-2024» </a:t>
            </a:r>
            <a:r>
              <a:rPr lang="uk-UA" altLang="ru-RU" sz="2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(зі змінами)</a:t>
            </a:r>
            <a:br>
              <a:rPr lang="uk-UA" altLang="ru-RU" sz="2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 рішенням міської ради від </a:t>
            </a:r>
            <a:r>
              <a:rPr lang="uk-UA" altLang="ru-RU" sz="2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30.08.2021 р</a:t>
            </a:r>
            <a:r>
              <a:rPr lang="uk-UA" altLang="ru-RU" sz="2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ru-RU" sz="21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1047-18/2021</a:t>
            </a:r>
            <a:r>
              <a:rPr lang="ru-RU" sz="19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7" y="2587326"/>
            <a:ext cx="29940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27" y="4469425"/>
            <a:ext cx="3648348" cy="21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925" y="188181"/>
            <a:ext cx="7080067" cy="688119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uk-UA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9FA24F5-1229-4A47-987B-19F1A401A1D0}"/>
              </a:ext>
            </a:extLst>
          </p:cNvPr>
          <p:cNvSpPr/>
          <p:nvPr/>
        </p:nvSpPr>
        <p:spPr>
          <a:xfrm>
            <a:off x="1932318" y="220279"/>
            <a:ext cx="7002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«Надання реабілітаційних послуг особам з інвалідністю та дітям з інвалідністю 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8619743"/>
              </p:ext>
            </p:extLst>
          </p:nvPr>
        </p:nvGraphicFramePr>
        <p:xfrm>
          <a:off x="585430" y="2076451"/>
          <a:ext cx="8349562" cy="429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73233" y="892177"/>
            <a:ext cx="8361759" cy="1279523"/>
          </a:xfrm>
        </p:spPr>
        <p:txBody>
          <a:bodyPr>
            <a:normAutofit lnSpcReduction="10000"/>
          </a:bodyPr>
          <a:lstStyle/>
          <a:p>
            <a:pPr marL="0" lvl="0" indent="0" rtl="0">
              <a:buNone/>
            </a:pPr>
            <a:r>
              <a:rPr lang="uk-UA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Програми є: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buNone/>
            </a:pP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надання реабілітаційних послуг дітям з інвалідністю та послуг денного догляду особам з інвалідністю, надання соціальної підтримки, забезпечення надання Єдиним центром надання реабілітаційних та соціальних послуг міста Коломиї соціальних послуг громадянам, які не здатні до самообслуговування у зв’язку з похилим віком, хворобою, інвалідністю за місцем проживання, реалізація заходів державної політики з питань сім'ї, дітей та молоді, зміцнення матеріально-технічної бази Єдиного ЦНРСП м. Коломиї.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009" y="637360"/>
            <a:ext cx="7080067" cy="5016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Результативні показники бюджетної Програми «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реабілітаційних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з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62447297"/>
              </p:ext>
            </p:extLst>
          </p:nvPr>
        </p:nvGraphicFramePr>
        <p:xfrm>
          <a:off x="76199" y="1251284"/>
          <a:ext cx="8801101" cy="455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42877" y="5480670"/>
            <a:ext cx="9139234" cy="750540"/>
            <a:chOff x="-138111" y="476158"/>
            <a:chExt cx="9139234" cy="7505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476158"/>
              <a:ext cx="9001123" cy="430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-138111" y="796138"/>
              <a:ext cx="9001123" cy="430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86" tIns="13970" rIns="78232" bIns="13970" numCol="1" spcCol="1270" anchor="t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endParaRPr lang="en-US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uk-UA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передбачений обсяг фінансування на 2022 рік:         1 066 864 грн.</a:t>
              </a:r>
              <a:endPara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uk-UA" sz="1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профінансовано за 2022 рік:                                        1 066 864 грн.</a:t>
              </a:r>
              <a:endPara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6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925" y="188182"/>
            <a:ext cx="7080067" cy="430943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endParaRPr lang="uk-UA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9782408"/>
              </p:ext>
            </p:extLst>
          </p:nvPr>
        </p:nvGraphicFramePr>
        <p:xfrm>
          <a:off x="66675" y="733336"/>
          <a:ext cx="9001123" cy="492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0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100" y="195263"/>
            <a:ext cx="6921499" cy="566737"/>
          </a:xfrm>
        </p:spPr>
        <p:txBody>
          <a:bodyPr/>
          <a:lstStyle/>
          <a:p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02" y="0"/>
            <a:ext cx="684974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445" y="0"/>
            <a:ext cx="684974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412" y="1640540"/>
            <a:ext cx="6884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    </a:t>
            </a:r>
          </a:p>
          <a:p>
            <a:pPr algn="ctr"/>
            <a:r>
              <a:rPr lang="uk-UA" sz="4800" dirty="0">
                <a:solidFill>
                  <a:schemeClr val="bg1"/>
                </a:solidFill>
              </a:rPr>
              <a:t>        ДЯКУЄМО ЗА УВАГУ !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6756412"/>
            <a:ext cx="0" cy="803910"/>
          </a:xfrm>
          <a:custGeom>
            <a:avLst/>
            <a:gdLst/>
            <a:ahLst/>
            <a:cxnLst/>
            <a:rect l="l" t="t" r="r" b="b"/>
            <a:pathLst>
              <a:path h="803909">
                <a:moveTo>
                  <a:pt x="0" y="0"/>
                </a:moveTo>
                <a:lnTo>
                  <a:pt x="0" y="803592"/>
                </a:lnTo>
              </a:path>
            </a:pathLst>
          </a:custGeom>
          <a:ln w="3175">
            <a:solidFill>
              <a:srgbClr val="919B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7125662" y="7103964"/>
            <a:ext cx="2692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820372" y="2735121"/>
            <a:ext cx="1905" cy="1346835"/>
          </a:xfrm>
          <a:custGeom>
            <a:avLst/>
            <a:gdLst/>
            <a:ahLst/>
            <a:cxnLst/>
            <a:rect l="l" t="t" r="r" b="b"/>
            <a:pathLst>
              <a:path w="1905" h="1346835">
                <a:moveTo>
                  <a:pt x="0" y="0"/>
                </a:moveTo>
                <a:lnTo>
                  <a:pt x="1498" y="1346428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08711" y="1404437"/>
            <a:ext cx="45719" cy="829236"/>
          </a:xfrm>
          <a:custGeom>
            <a:avLst/>
            <a:gdLst/>
            <a:ahLst/>
            <a:cxnLst/>
            <a:rect l="l" t="t" r="r" b="b"/>
            <a:pathLst>
              <a:path w="1905" h="491489">
                <a:moveTo>
                  <a:pt x="0" y="0"/>
                </a:moveTo>
                <a:lnTo>
                  <a:pt x="1498" y="491426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3807252" y="1370977"/>
            <a:ext cx="45719" cy="862696"/>
          </a:xfrm>
          <a:custGeom>
            <a:avLst/>
            <a:gdLst/>
            <a:ahLst/>
            <a:cxnLst/>
            <a:rect l="l" t="t" r="r" b="b"/>
            <a:pathLst>
              <a:path w="1904" h="491489">
                <a:moveTo>
                  <a:pt x="0" y="0"/>
                </a:moveTo>
                <a:lnTo>
                  <a:pt x="1498" y="491426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US" dirty="0" smtClean="0"/>
          </a:p>
          <a:p>
            <a:endParaRPr lang="en-US" dirty="0"/>
          </a:p>
          <a:p>
            <a:endParaRPr dirty="0"/>
          </a:p>
        </p:txBody>
      </p:sp>
      <p:sp>
        <p:nvSpPr>
          <p:cNvPr id="14" name="object 12"/>
          <p:cNvSpPr/>
          <p:nvPr/>
        </p:nvSpPr>
        <p:spPr>
          <a:xfrm>
            <a:off x="6079822" y="1345507"/>
            <a:ext cx="45719" cy="873029"/>
          </a:xfrm>
          <a:custGeom>
            <a:avLst/>
            <a:gdLst/>
            <a:ahLst/>
            <a:cxnLst/>
            <a:rect l="l" t="t" r="r" b="b"/>
            <a:pathLst>
              <a:path w="1904" h="491489">
                <a:moveTo>
                  <a:pt x="0" y="0"/>
                </a:moveTo>
                <a:lnTo>
                  <a:pt x="1498" y="491426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/>
          <p:nvPr/>
        </p:nvSpPr>
        <p:spPr>
          <a:xfrm flipH="1">
            <a:off x="3050801" y="2747815"/>
            <a:ext cx="45719" cy="1393111"/>
          </a:xfrm>
          <a:custGeom>
            <a:avLst/>
            <a:gdLst/>
            <a:ahLst/>
            <a:cxnLst/>
            <a:rect l="l" t="t" r="r" b="b"/>
            <a:pathLst>
              <a:path w="1905" h="2025650">
                <a:moveTo>
                  <a:pt x="0" y="0"/>
                </a:moveTo>
                <a:lnTo>
                  <a:pt x="1498" y="202557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5389455" y="4062817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98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817705" y="4062817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98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/>
          <p:nvPr/>
        </p:nvSpPr>
        <p:spPr>
          <a:xfrm>
            <a:off x="1035587" y="3026610"/>
            <a:ext cx="1419860" cy="624840"/>
          </a:xfrm>
          <a:custGeom>
            <a:avLst/>
            <a:gdLst/>
            <a:ahLst/>
            <a:cxnLst/>
            <a:rect l="l" t="t" r="r" b="b"/>
            <a:pathLst>
              <a:path w="1419860" h="624839">
                <a:moveTo>
                  <a:pt x="116166" y="0"/>
                </a:moveTo>
                <a:lnTo>
                  <a:pt x="70186" y="429"/>
                </a:lnTo>
                <a:lnTo>
                  <a:pt x="26821" y="6708"/>
                </a:lnTo>
                <a:lnTo>
                  <a:pt x="3271" y="39122"/>
                </a:lnTo>
                <a:lnTo>
                  <a:pt x="43" y="92735"/>
                </a:lnTo>
                <a:lnTo>
                  <a:pt x="0" y="508609"/>
                </a:lnTo>
                <a:lnTo>
                  <a:pt x="53" y="533521"/>
                </a:lnTo>
                <a:lnTo>
                  <a:pt x="1448" y="572137"/>
                </a:lnTo>
                <a:lnTo>
                  <a:pt x="18407" y="613552"/>
                </a:lnTo>
                <a:lnTo>
                  <a:pt x="71429" y="624387"/>
                </a:lnTo>
                <a:lnTo>
                  <a:pt x="1303235" y="624776"/>
                </a:lnTo>
                <a:lnTo>
                  <a:pt x="1328147" y="624722"/>
                </a:lnTo>
                <a:lnTo>
                  <a:pt x="1366763" y="623327"/>
                </a:lnTo>
                <a:lnTo>
                  <a:pt x="1408178" y="606368"/>
                </a:lnTo>
                <a:lnTo>
                  <a:pt x="1419013" y="553346"/>
                </a:lnTo>
                <a:lnTo>
                  <a:pt x="1419402" y="116166"/>
                </a:lnTo>
                <a:lnTo>
                  <a:pt x="1419349" y="91255"/>
                </a:lnTo>
                <a:lnTo>
                  <a:pt x="1417953" y="52639"/>
                </a:lnTo>
                <a:lnTo>
                  <a:pt x="1400995" y="11223"/>
                </a:lnTo>
                <a:lnTo>
                  <a:pt x="1347973" y="389"/>
                </a:lnTo>
                <a:lnTo>
                  <a:pt x="11616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2"/>
          <p:cNvSpPr/>
          <p:nvPr/>
        </p:nvSpPr>
        <p:spPr>
          <a:xfrm>
            <a:off x="817704" y="3371947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02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3"/>
          <p:cNvSpPr/>
          <p:nvPr/>
        </p:nvSpPr>
        <p:spPr>
          <a:xfrm>
            <a:off x="3093853" y="3371947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020" y="0"/>
                </a:ln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0"/>
          <p:cNvSpPr txBox="1"/>
          <p:nvPr/>
        </p:nvSpPr>
        <p:spPr>
          <a:xfrm>
            <a:off x="3067310" y="2224196"/>
            <a:ext cx="1274445" cy="16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2870">
              <a:lnSpc>
                <a:spcPct val="12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41"/>
          <p:cNvSpPr txBox="1"/>
          <p:nvPr/>
        </p:nvSpPr>
        <p:spPr>
          <a:xfrm>
            <a:off x="1552525" y="692581"/>
            <a:ext cx="50571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населення Коломийської міської ОТГ (осіб)</a:t>
            </a:r>
            <a:endParaRPr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bject 25"/>
          <p:cNvSpPr/>
          <p:nvPr/>
        </p:nvSpPr>
        <p:spPr>
          <a:xfrm>
            <a:off x="3092891" y="337194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85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25"/>
          <p:cNvSpPr/>
          <p:nvPr/>
        </p:nvSpPr>
        <p:spPr>
          <a:xfrm>
            <a:off x="3085328" y="4079506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585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3394" y="4385659"/>
            <a:ext cx="72602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2E74B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Програма «Посилення соціального захисту населення на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–202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роки»;</a:t>
            </a:r>
            <a:endParaRPr kumimoji="0" lang="uk-UA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8A6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Програма «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Компенсація пільгового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проїзду окремих категорій громадян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2022-2025 роки»;</a:t>
            </a:r>
            <a:endParaRPr kumimoji="0" lang="uk-UA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– Програма «Надання соціальних послуг населенню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–202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роки»;</a:t>
            </a:r>
            <a:endParaRPr kumimoji="0" lang="uk-UA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FFCC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Програма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“Забезпечення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рішень суду на 20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–202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роки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;”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193F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Програма 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«Оздоровлення та відпочинок дітей на 2021-2024 роки»; 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uk-UA" sz="1600" dirty="0">
                <a:solidFill>
                  <a:srgbClr val="68A04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Програма 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«Надання послуги з перевезення людей «соціальне таксі»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22-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роки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28"/>
          <p:cNvSpPr txBox="1">
            <a:spLocks noGrp="1"/>
          </p:cNvSpPr>
          <p:nvPr>
            <p:ph type="title"/>
          </p:nvPr>
        </p:nvSpPr>
        <p:spPr>
          <a:xfrm>
            <a:off x="306405" y="83184"/>
            <a:ext cx="7093132" cy="9787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	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Структура витрат на фінансування соціальних Програм, замовником яких є управління соціальної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політики       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Коломийської міської ради, в тис. грн.</a:t>
            </a:r>
            <a:endParaRPr lang="ru-RU" sz="1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іаграма 2"/>
          <p:cNvGraphicFramePr/>
          <p:nvPr>
            <p:extLst>
              <p:ext uri="{D42A27DB-BD31-4B8C-83A1-F6EECF244321}">
                <p14:modId xmlns:p14="http://schemas.microsoft.com/office/powerpoint/2010/main" val="2732598553"/>
              </p:ext>
            </p:extLst>
          </p:nvPr>
        </p:nvGraphicFramePr>
        <p:xfrm>
          <a:off x="391886" y="1397000"/>
          <a:ext cx="7003016" cy="266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06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691" y="1476103"/>
            <a:ext cx="4245343" cy="5878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uk-UA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“Посилення соціального захисту населення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роки</a:t>
            </a: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700" dirty="0">
                <a:solidFill>
                  <a:schemeClr val="bg1"/>
                </a:solidFill>
              </a:rPr>
              <a:t/>
            </a:r>
            <a:br>
              <a:rPr lang="uk-UA" sz="2700" dirty="0">
                <a:solidFill>
                  <a:schemeClr val="bg1"/>
                </a:solidFill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затверджена рішенням  Коломийської міської ради </a:t>
            </a:r>
            <a:b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09.12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.20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року №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1531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endParaRPr lang="uk-UA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79" y="2272936"/>
            <a:ext cx="4297681" cy="4336869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      Посилення турботи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ветеранів війни та праці,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осіб з інвалідністю, людей похилого віку,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членів сімей загиблих (померлих) Захисників і Захисниць України, задоволення їх життєвих потреб та повсякденних запитів,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надання соціальної підтримки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грошової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допомоги, інших громадян, які внаслідок недостатнього матеріального забезпечення потребують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допомоги та соціальної підтримки,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надання матеріальної підтримки даній категорії населення; фінансування інших заходів соціального захисту населення міста та жителів сіл, які приєдналися до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міста; забезпечення вимог статті 16 Закону України «Про поховання та похоронну справу».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8470" marR="309245" indent="-439420">
              <a:lnSpc>
                <a:spcPct val="93700"/>
              </a:lnSpc>
              <a:spcBef>
                <a:spcPts val="1400"/>
              </a:spcBef>
              <a:tabLst>
                <a:tab pos="464184" algn="l"/>
              </a:tabLst>
            </a:pPr>
            <a:endParaRPr lang="uk-U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57" y="2228850"/>
            <a:ext cx="4620943" cy="4629150"/>
          </a:xfrm>
        </p:spPr>
      </p:pic>
      <p:sp>
        <p:nvSpPr>
          <p:cNvPr id="10" name="Прямоугольник 9"/>
          <p:cNvSpPr/>
          <p:nvPr/>
        </p:nvSpPr>
        <p:spPr>
          <a:xfrm>
            <a:off x="169818" y="2068990"/>
            <a:ext cx="4323806" cy="34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1515" marR="1036319">
              <a:lnSpc>
                <a:spcPct val="102899"/>
              </a:lnSpc>
            </a:pPr>
            <a:endParaRPr lang="ru-RU" sz="1600" dirty="0">
              <a:latin typeface="Palatino Linotype"/>
              <a:cs typeface="Palatino Linotyp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3" y="1410789"/>
            <a:ext cx="399723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 та </a:t>
            </a:r>
            <a:r>
              <a:rPr lang="ru-RU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завдання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бюджетної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Програми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683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397" y="870062"/>
            <a:ext cx="6921499" cy="1229055"/>
          </a:xfr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Динаміка використання коштів на реалізацію Програми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по роках, тис. </a:t>
            </a:r>
            <a:r>
              <a:rPr lang="uk-UA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333872" y="870062"/>
            <a:ext cx="8352928" cy="500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200" dirty="0"/>
          </a:p>
        </p:txBody>
      </p:sp>
      <p:sp>
        <p:nvSpPr>
          <p:cNvPr id="27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/>
              <a:t>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05546"/>
              </p:ext>
            </p:extLst>
          </p:nvPr>
        </p:nvGraphicFramePr>
        <p:xfrm>
          <a:off x="973426" y="2595275"/>
          <a:ext cx="7484773" cy="33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Діаграма" r:id="rId4" imgW="4962612" imgH="1657260" progId="MSGraph.Chart.8">
                  <p:embed/>
                </p:oleObj>
              </mc:Choice>
              <mc:Fallback>
                <p:oleObj name="Діаграма" r:id="rId4" imgW="4962612" imgH="1657260" progId="MSGraph.Chart.8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26" y="2595275"/>
                        <a:ext cx="7484773" cy="334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912" y="365080"/>
            <a:ext cx="6368506" cy="1019583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Результативні показники бюджетної програми</a:t>
            </a:r>
            <a:endParaRPr lang="uk-UA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b="1" dirty="0"/>
              <a:t> 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98933"/>
            <a:ext cx="888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64966"/>
              </p:ext>
            </p:extLst>
          </p:nvPr>
        </p:nvGraphicFramePr>
        <p:xfrm>
          <a:off x="1387643" y="1493253"/>
          <a:ext cx="702455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732"/>
                <a:gridCol w="1787920"/>
                <a:gridCol w="169090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uk-UA" sz="16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rgbClr val="51237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Затверджено на звітний період,</a:t>
                      </a:r>
                      <a:r>
                        <a:rPr lang="uk-UA" sz="1600" dirty="0" err="1" smtClean="0">
                          <a:solidFill>
                            <a:srgbClr val="51237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600" dirty="0">
                        <a:solidFill>
                          <a:srgbClr val="51237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rgbClr val="51237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Касові видатки за звітний період,</a:t>
                      </a:r>
                      <a:r>
                        <a:rPr lang="uk-UA" sz="1600" dirty="0" err="1" smtClean="0">
                          <a:solidFill>
                            <a:srgbClr val="51237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600" dirty="0">
                        <a:solidFill>
                          <a:srgbClr val="51237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видатків на допомогу сім'ям загиблих (померлих) Захисників та Захисниць України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2 628 000,00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2 072 700,00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 видатків на надання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пільг на оплату житлово-комунальних послуг та послуг зв'язку для пільгових категорій населення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1 405 900,00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1 164 312,38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 видатків на надання  одноразової грошової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допомоги на лікування, поховання деяких категорій осіб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1 305 016,96</a:t>
                      </a:r>
                    </a:p>
                    <a:p>
                      <a:pPr algn="ctr"/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1 275 810,00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обсяг видатків на поховання померлих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одиноких громадян, осіб без певного місця проживання, громадян, від поховання яких відмовилися рідні, невпізнаних трупів 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35 000,00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35 000,00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інші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одноразові допомоги, які передбачені програмою</a:t>
                      </a:r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1 712 975,04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1 560 876,36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19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849" y="195943"/>
            <a:ext cx="6921499" cy="114953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«Компенсація пільгового проїзду окремих категорій громадян на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2022-2025 роки»</a:t>
            </a:r>
            <a:endParaRPr lang="uk-UA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44138" y="1617190"/>
            <a:ext cx="84516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Рішенням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Коломийської міської ради від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20.07.2021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№953-17/2021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затверджено Програму «Компенсація пільгового проїзду окремих категорій громадян на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2022-2025 роки».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Талони видаються в кількості 60 штук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громадянам, які зареєстровані у місті Коломиї та в одному із сіл, які приєдналися до міста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мають право на пільгу.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Загальний обсяг фінансування 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 становив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3219651,60 грн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Для проведення відшкодування витрат за пільговий проїзд у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році, перевізниками подано до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соціальної політики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289543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компенсаційних талонів.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22514" y="5726215"/>
            <a:ext cx="8321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400" b="1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81110"/>
              </p:ext>
            </p:extLst>
          </p:nvPr>
        </p:nvGraphicFramePr>
        <p:xfrm>
          <a:off x="872836" y="1477963"/>
          <a:ext cx="7720445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Діаграма" r:id="rId4" imgW="5810289" imgH="2667060" progId="MSGraph.Chart.8">
                  <p:embed/>
                </p:oleObj>
              </mc:Choice>
              <mc:Fallback>
                <p:oleObj name="Діаграма" r:id="rId4" imgW="5810289" imgH="2667060" progId="MSGraph.Chart.8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836" y="1477963"/>
                        <a:ext cx="7720445" cy="413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89166" y="218051"/>
            <a:ext cx="7001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инаміка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 коштів по роках,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тис.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грн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400" b="1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416977" y="628356"/>
            <a:ext cx="70016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Результативні показники виконання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бюджетної програми</a:t>
            </a:r>
            <a:endParaRPr kumimoji="0" lang="uk-UA" sz="3200" b="0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59763"/>
              </p:ext>
            </p:extLst>
          </p:nvPr>
        </p:nvGraphicFramePr>
        <p:xfrm>
          <a:off x="1340427" y="1881051"/>
          <a:ext cx="7192085" cy="44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159"/>
                <a:gridCol w="2021304"/>
                <a:gridCol w="1911622"/>
              </a:tblGrid>
              <a:tr h="994375">
                <a:tc>
                  <a:txBody>
                    <a:bodyPr/>
                    <a:lstStyle/>
                    <a:p>
                      <a:pPr algn="ctr"/>
                      <a:endParaRPr lang="uk-UA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Затверджено на звітний період,</a:t>
                      </a:r>
                      <a:r>
                        <a:rPr lang="uk-UA" sz="1800" dirty="0" err="1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Касові видатки за звітний період,</a:t>
                      </a:r>
                      <a:r>
                        <a:rPr lang="uk-UA" sz="1800" dirty="0" err="1" smtClean="0">
                          <a:solidFill>
                            <a:srgbClr val="2F154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1800" dirty="0">
                        <a:solidFill>
                          <a:srgbClr val="2F154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9771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виготовлення компенсаційних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талонів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98 999,00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47 001,60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4938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забезпечення пільгового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проїзду автомобільним транспортом окремих категорій громадян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2 772 651,00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2 772 650,00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4905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забезпечення пільгового проїзду залізничним транспортом у приміському сполученні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400 000,00</a:t>
                      </a:r>
                    </a:p>
                    <a:p>
                      <a:pPr algn="ctr"/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uk-UA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7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3049</TotalTime>
  <Words>1606</Words>
  <Application>Microsoft Office PowerPoint</Application>
  <PresentationFormat>Екран (4:3)</PresentationFormat>
  <Paragraphs>232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4" baseType="lpstr"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Діаграма</vt:lpstr>
      <vt:lpstr>                       Управління соціальної політики Коломийської міської ради  забезпечує, в межах визначених законодавством, прав членів територіальної громади  в сфері соціального захисту населення, шляхом здійснення нагляду  за додержанням на території Коломийської міської територіальної громади вимог законодавства у цій сфері, виконання відповідних державних і місцевих програм соціального захисту, надання населенню якісних соціальних послуг, як безпосередньо, так і через мережу комунальних підприємств, установ та закладів соціального обслуговування.   Витрати на утримання апарату Управління за 2022 рік:</vt:lpstr>
      <vt:lpstr>   Звіт про виконання у 2022 році Програм, розробником яких є управління соціальної політики Коломийської міської ради</vt:lpstr>
      <vt:lpstr> Структура витрат на фінансування соціальних Програм, замовником яких є управління соціальної політики        Коломийської міської ради, в тис. грн.</vt:lpstr>
      <vt:lpstr>     Програма “Посилення соціального захисту населення                                на 2022 – 2025 роки” затверджена рішенням  Коломийської міської ради  від 09.12.2021 року №1531-23/2021 </vt:lpstr>
      <vt:lpstr>Динаміка використання коштів на реалізацію Програми                           по роках, тис. грн</vt:lpstr>
      <vt:lpstr>Результативні показники бюджетної програми</vt:lpstr>
      <vt:lpstr>ПРОГРАМА «Компенсація пільгового проїзду окремих категорій громадян на 2022-2025 роки»</vt:lpstr>
      <vt:lpstr>Презентація PowerPoint</vt:lpstr>
      <vt:lpstr>Презентація PowerPoint</vt:lpstr>
      <vt:lpstr>Програма «Надання соціальних послуг населенню на  2020-2022 роки»              затверджена рішенням міської ради від 21.11.2019р. №4153-55/2019  </vt:lpstr>
      <vt:lpstr>Динаміка використання коштів на реалізацію Програми по роках, тис. грн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Програма «Надання послуги з перевезення людей «соціальне таксі» на 2022-2024» (зі змінами)  затверджена рішенням міської ради від 30.08.2021 р. № 1047-18/2021 </vt:lpstr>
      <vt:lpstr>          </vt:lpstr>
      <vt:lpstr>          Результативні показники бюджетної Програми «Надання реабілітаційних послуг особам з інвалідністю та дітям з інвалідністю»</vt:lpstr>
      <vt:lpstr>         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Володимир Граціанський</dc:creator>
  <cp:lastModifiedBy>admin</cp:lastModifiedBy>
  <cp:revision>258</cp:revision>
  <dcterms:created xsi:type="dcterms:W3CDTF">2017-06-06T14:57:39Z</dcterms:created>
  <dcterms:modified xsi:type="dcterms:W3CDTF">2023-03-15T08:16:10Z</dcterms:modified>
</cp:coreProperties>
</file>